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media/image12.jpg" ContentType="image/jpeg"/>
  <Override PartName="/ppt/media/image13.jpg" ContentType="image/jpeg"/>
  <Override PartName="/ppt/media/image14.jpg" ContentType="image/jpeg"/>
  <Override PartName="/ppt/media/image15.jpg" ContentType="image/jpeg"/>
  <Override PartName="/ppt/media/image16.jpg" ContentType="image/jpeg"/>
  <Override PartName="/ppt/media/image17.jpg" ContentType="image/jpeg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89" r:id="rId5"/>
    <p:sldId id="259" r:id="rId6"/>
    <p:sldId id="260" r:id="rId7"/>
    <p:sldId id="286" r:id="rId8"/>
    <p:sldId id="288" r:id="rId9"/>
    <p:sldId id="309" r:id="rId10"/>
    <p:sldId id="314" r:id="rId11"/>
    <p:sldId id="315" r:id="rId12"/>
    <p:sldId id="262" r:id="rId13"/>
    <p:sldId id="263" r:id="rId14"/>
    <p:sldId id="270" r:id="rId15"/>
    <p:sldId id="271" r:id="rId16"/>
    <p:sldId id="265" r:id="rId17"/>
    <p:sldId id="266" r:id="rId18"/>
    <p:sldId id="268" r:id="rId19"/>
    <p:sldId id="269" r:id="rId20"/>
    <p:sldId id="273" r:id="rId21"/>
    <p:sldId id="274" r:id="rId22"/>
    <p:sldId id="276" r:id="rId23"/>
    <p:sldId id="278" r:id="rId24"/>
    <p:sldId id="261" r:id="rId25"/>
    <p:sldId id="267" r:id="rId26"/>
    <p:sldId id="272" r:id="rId27"/>
    <p:sldId id="287" r:id="rId28"/>
    <p:sldId id="308" r:id="rId29"/>
    <p:sldId id="280" r:id="rId30"/>
    <p:sldId id="281" r:id="rId31"/>
    <p:sldId id="282" r:id="rId32"/>
    <p:sldId id="283" r:id="rId33"/>
    <p:sldId id="310" r:id="rId34"/>
    <p:sldId id="290" r:id="rId35"/>
    <p:sldId id="284" r:id="rId36"/>
    <p:sldId id="304" r:id="rId37"/>
    <p:sldId id="305" r:id="rId38"/>
    <p:sldId id="306" r:id="rId39"/>
  </p:sldIdLst>
  <p:sldSz cx="12192000" cy="6858000"/>
  <p:notesSz cx="7010400" cy="929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428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blfund.org/genesi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blfund.org/genesi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wayhomes.org/genesis-worship-cente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blfund.org/genesi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rban.org/research/publication/breaking-homelessness-jail-cycle-housing-first-results-denver-supportive-housing-social-impact-bond-initiative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huduser.gov/portal/periodicals/cityscape/vol25num2/ch3.pdf" TargetMode="External"/><Relationship Id="rId4" Type="http://schemas.openxmlformats.org/officeDocument/2006/relationships/hyperlink" Target="https://www.urban.org/sites/default/files/publication/25716/412632-Supportive-Housing-for-Returning-Prisoners-Outcomes-and-Impacts-of-the-Returning-Home-Ohio-Pilot-Project.PDF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georgeamatthews@gmail.com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cmatthews@gwccd.com" TargetMode="External"/><Relationship Id="rId4" Type="http://schemas.openxmlformats.org/officeDocument/2006/relationships/hyperlink" Target="mailto:j.matthews@gwccd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ser/workspace/review/attached_ytd/photos/cover-living-roo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0"/>
            <a:ext cx="69342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38912"/>
            <a:ext cx="4160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6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WORSHIP CENTER</a:t>
            </a:r>
            <a:endParaRPr lang="en-US" sz="1300" dirty="0"/>
          </a:p>
          <a:p>
            <a:pPr marL="0" indent="0">
              <a:buNone/>
            </a:pPr>
            <a:r>
              <a:rPr lang="en-US" sz="1300" b="1" kern="0" spc="6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DEVELOPMENT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1207008"/>
            <a:ext cx="41605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6600" dirty="0"/>
          </a:p>
        </p:txBody>
      </p:sp>
      <p:sp>
        <p:nvSpPr>
          <p:cNvPr id="5" name="Text 2"/>
          <p:cNvSpPr/>
          <p:nvPr/>
        </p:nvSpPr>
        <p:spPr>
          <a:xfrm>
            <a:off x="548640" y="2395728"/>
            <a:ext cx="4224528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New Beginnings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548640" y="4014216"/>
            <a:ext cx="4160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Year-to-Date Program Report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48640" y="480060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C8DB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 1 through September 30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548640" y="5532120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C8DB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Self-sufficiency • Employment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C8DB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 housing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48640" y="6400800"/>
            <a:ext cx="4160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CLIENTS SERVED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48640" y="6309360"/>
            <a:ext cx="6400800" cy="237744"/>
          </a:xfrm>
          <a:prstGeom prst="rect">
            <a:avLst/>
          </a:prstGeom>
          <a:noFill/>
        </p:spPr>
        <p:txBody>
          <a:bodyPr wrap="none" lIns="0">
            <a:spAutoFit/>
          </a:bodyPr>
          <a:lstStyle/>
          <a:p>
            <a:r>
              <a:rPr sz="1100" b="1">
                <a:solidFill>
                  <a:srgbClr val="E9A592"/>
                </a:solidFill>
                <a:latin typeface="Calibri"/>
              </a:rPr>
              <a:t>WEBSITE VERSION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OUTCOMES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Safety and Progress Toward Independence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clients served | January 1 through September 30, 2026 reporting period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901952"/>
            <a:ext cx="2643378" cy="222199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31520" y="2057400"/>
            <a:ext cx="227761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5200" dirty="0"/>
          </a:p>
        </p:txBody>
      </p:sp>
      <p:sp>
        <p:nvSpPr>
          <p:cNvPr id="10" name="Text 7"/>
          <p:cNvSpPr/>
          <p:nvPr/>
        </p:nvSpPr>
        <p:spPr>
          <a:xfrm>
            <a:off x="731520" y="2962656"/>
            <a:ext cx="22776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served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731520" y="3593592"/>
            <a:ext cx="2277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 FSA  •  6 New Beginnings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3365754" y="1901952"/>
            <a:ext cx="2643378" cy="222199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3548634" y="2057400"/>
            <a:ext cx="227761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5200" dirty="0"/>
          </a:p>
        </p:txBody>
      </p:sp>
      <p:sp>
        <p:nvSpPr>
          <p:cNvPr id="14" name="Text 11"/>
          <p:cNvSpPr/>
          <p:nvPr/>
        </p:nvSpPr>
        <p:spPr>
          <a:xfrm>
            <a:off x="3548634" y="2962656"/>
            <a:ext cx="22776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Self-sufficiency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milestones achieved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3548634" y="3593592"/>
            <a:ext cx="2277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one achieved milestone per client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182868" y="1901952"/>
            <a:ext cx="2643378" cy="222199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365748" y="2057400"/>
            <a:ext cx="227761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5200" dirty="0"/>
          </a:p>
        </p:txBody>
      </p:sp>
      <p:sp>
        <p:nvSpPr>
          <p:cNvPr id="18" name="Text 15"/>
          <p:cNvSpPr/>
          <p:nvPr/>
        </p:nvSpPr>
        <p:spPr>
          <a:xfrm>
            <a:off x="6365748" y="2962656"/>
            <a:ext cx="22776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work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65748" y="3593592"/>
            <a:ext cx="2277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16 clients reporting new work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8999982" y="1901952"/>
            <a:ext cx="2643378" cy="2221992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9182862" y="2057400"/>
            <a:ext cx="227761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5200" dirty="0"/>
          </a:p>
        </p:txBody>
      </p:sp>
      <p:sp>
        <p:nvSpPr>
          <p:cNvPr id="22" name="Text 19"/>
          <p:cNvSpPr/>
          <p:nvPr/>
        </p:nvSpPr>
        <p:spPr>
          <a:xfrm>
            <a:off x="9182862" y="2962656"/>
            <a:ext cx="22776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Permanently housed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program exit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9182862" y="3593592"/>
            <a:ext cx="2277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FSA  •  1 New Beginnings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548640" y="4416552"/>
            <a:ext cx="11094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 and reentry support translated into documented progress: earned income, practical milestones and permanent homes.</a:t>
            </a:r>
            <a:endParaRPr lang="en-US" sz="2000" dirty="0"/>
          </a:p>
        </p:txBody>
      </p:sp>
      <p:sp>
        <p:nvSpPr>
          <p:cNvPr id="25" name="Shape 22"/>
          <p:cNvSpPr/>
          <p:nvPr/>
        </p:nvSpPr>
        <p:spPr>
          <a:xfrm>
            <a:off x="548640" y="5468112"/>
            <a:ext cx="11094720" cy="52120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704088" y="5596128"/>
            <a:ext cx="10783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354 documented one-on-one sessions  |  824 weekly note entries</a:t>
            </a:r>
            <a:endParaRPr lang="en-US" sz="1650" dirty="0"/>
          </a:p>
        </p:txBody>
      </p:sp>
      <p:sp>
        <p:nvSpPr>
          <p:cNvPr id="27" name="Text 24"/>
          <p:cNvSpPr/>
          <p:nvPr/>
        </p:nvSpPr>
        <p:spPr>
          <a:xfrm>
            <a:off x="548640" y="6035040"/>
            <a:ext cx="1109472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following slides show who we serve, then connect these results to independence, public safety and the support delivered.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PURPOSE | SUCCESSFUL REENTRY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Mission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Worship Center | Fresh Start Academy &amp; New Beginnings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48640" y="2103120"/>
            <a:ext cx="110947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mission is to provide housing and wraparound support that help formerly incarcerated individuals achieve self-sufficiency, employment and permanent housing.</a:t>
            </a:r>
            <a:endParaRPr lang="en-US" sz="3500" dirty="0"/>
          </a:p>
        </p:txBody>
      </p:sp>
      <p:sp>
        <p:nvSpPr>
          <p:cNvPr id="9" name="Text 6"/>
          <p:cNvSpPr/>
          <p:nvPr/>
        </p:nvSpPr>
        <p:spPr>
          <a:xfrm>
            <a:off x="548640" y="4572000"/>
            <a:ext cx="1109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work to reduce recidivism and build safer communities.</a:t>
            </a:r>
            <a:endParaRPr lang="en-US" sz="3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VISION | COMMUNITY PARTNERSHIP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Vision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reentry to stability, contribution and community leadership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48640" y="1865376"/>
            <a:ext cx="6400800" cy="1682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restore lives and rebuild futures by providing men and women returning home with safe housing, meaningful employment, and the life skills to become fully self‑sufficient.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7424928" y="1929384"/>
            <a:ext cx="4215384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reentry to stability.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stability to contribution.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contribution to leadership.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48640" y="3913632"/>
            <a:ext cx="5367528" cy="80467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22376" y="4032504"/>
            <a:ext cx="5020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Alameda County Probation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722376" y="4398264"/>
            <a:ext cx="50200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Trusted partner in reentry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272784" y="3913632"/>
            <a:ext cx="5367528" cy="80467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446520" y="4032504"/>
            <a:ext cx="5020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UCC lending partners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6446520" y="4398264"/>
            <a:ext cx="50200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Church Building &amp; Loan Fund and Cornerstone Fund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48640" y="4873752"/>
            <a:ext cx="5367528" cy="80467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722376" y="4992624"/>
            <a:ext cx="5020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Alameda County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722376" y="5358384"/>
            <a:ext cx="50200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investment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272784" y="4873752"/>
            <a:ext cx="5367528" cy="80467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6446520" y="4992624"/>
            <a:ext cx="5020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of Oakland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6446520" y="5358384"/>
            <a:ext cx="50200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partnership and advocacy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48640" y="6071616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</a:t>
            </a:r>
            <a:endParaRPr lang="en-US" sz="1000" dirty="0"/>
          </a:p>
        </p:txBody>
      </p:sp>
      <p:sp>
        <p:nvSpPr>
          <p:cNvPr id="23" name="Text 20">
            <a:hlinkClick r:id="rId3"/>
          </p:cNvPr>
          <p:cNvSpPr/>
          <p:nvPr/>
        </p:nvSpPr>
        <p:spPr>
          <a:xfrm>
            <a:off x="1143000" y="6071616"/>
            <a:ext cx="3794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u="sng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UCC financing history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WORSHIP CENTER | OUR STANDARD OF SERVICE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CREATE Philosophy | Our Standard of Service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Worship Center | Fresh Start Academy &amp; New Beginnings Housing Programs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865376"/>
            <a:ext cx="448056" cy="493776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40080" y="1938528"/>
            <a:ext cx="274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1207008" y="196596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Compassion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3429000" y="1947672"/>
            <a:ext cx="8174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meet every person with dignity and empathy.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548640" y="2459736"/>
            <a:ext cx="448056" cy="493776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40080" y="2532888"/>
            <a:ext cx="274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207008" y="256032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Responsiveness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3429000" y="2542032"/>
            <a:ext cx="8174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reply promptly and follow through.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548640" y="3054096"/>
            <a:ext cx="448056" cy="84124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40080" y="3127248"/>
            <a:ext cx="274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1207008" y="315468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3429000" y="3136392"/>
            <a:ext cx="817473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equip residents, Probation, staff, community partners, and ourselves with the information and guidance needed to make informed decisions, and we commit to continual learning.</a:t>
            </a:r>
            <a:endParaRPr lang="en-US" sz="1750" dirty="0"/>
          </a:p>
        </p:txBody>
      </p:sp>
      <p:sp>
        <p:nvSpPr>
          <p:cNvPr id="20" name="Shape 17"/>
          <p:cNvSpPr/>
          <p:nvPr/>
        </p:nvSpPr>
        <p:spPr>
          <a:xfrm>
            <a:off x="548640" y="3995928"/>
            <a:ext cx="448056" cy="493776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640080" y="4069080"/>
            <a:ext cx="274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1207008" y="4096512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Accountability</a:t>
            </a:r>
            <a:endParaRPr lang="en-US" sz="1900" dirty="0"/>
          </a:p>
        </p:txBody>
      </p:sp>
      <p:sp>
        <p:nvSpPr>
          <p:cNvPr id="23" name="Text 20"/>
          <p:cNvSpPr/>
          <p:nvPr/>
        </p:nvSpPr>
        <p:spPr>
          <a:xfrm>
            <a:off x="3429000" y="4078224"/>
            <a:ext cx="8174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own our commitments, our outcomes, and our mistakes.</a:t>
            </a:r>
            <a:endParaRPr lang="en-US" sz="1750" dirty="0"/>
          </a:p>
        </p:txBody>
      </p:sp>
      <p:sp>
        <p:nvSpPr>
          <p:cNvPr id="24" name="Shape 21"/>
          <p:cNvSpPr/>
          <p:nvPr/>
        </p:nvSpPr>
        <p:spPr>
          <a:xfrm>
            <a:off x="548640" y="4590288"/>
            <a:ext cx="448056" cy="585216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640080" y="4663440"/>
            <a:ext cx="274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1207008" y="4690872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</a:t>
            </a:r>
            <a:endParaRPr lang="en-US" sz="1900" dirty="0"/>
          </a:p>
        </p:txBody>
      </p:sp>
      <p:sp>
        <p:nvSpPr>
          <p:cNvPr id="27" name="Text 24"/>
          <p:cNvSpPr/>
          <p:nvPr/>
        </p:nvSpPr>
        <p:spPr>
          <a:xfrm>
            <a:off x="3429000" y="4672584"/>
            <a:ext cx="81747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support meaningful, lasting change in the people and communities we serve.</a:t>
            </a:r>
            <a:endParaRPr lang="en-US" sz="1750" dirty="0"/>
          </a:p>
        </p:txBody>
      </p:sp>
      <p:sp>
        <p:nvSpPr>
          <p:cNvPr id="28" name="Shape 25"/>
          <p:cNvSpPr/>
          <p:nvPr/>
        </p:nvSpPr>
        <p:spPr>
          <a:xfrm>
            <a:off x="548640" y="5276088"/>
            <a:ext cx="448056" cy="493776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640080" y="5349240"/>
            <a:ext cx="274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400" dirty="0"/>
          </a:p>
        </p:txBody>
      </p:sp>
      <p:sp>
        <p:nvSpPr>
          <p:cNvPr id="30" name="Text 27"/>
          <p:cNvSpPr/>
          <p:nvPr/>
        </p:nvSpPr>
        <p:spPr>
          <a:xfrm>
            <a:off x="1207008" y="5376672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Excellence</a:t>
            </a:r>
            <a:endParaRPr lang="en-US" sz="1900" dirty="0"/>
          </a:p>
        </p:txBody>
      </p:sp>
      <p:sp>
        <p:nvSpPr>
          <p:cNvPr id="31" name="Text 28"/>
          <p:cNvSpPr/>
          <p:nvPr/>
        </p:nvSpPr>
        <p:spPr>
          <a:xfrm>
            <a:off x="3429000" y="5358384"/>
            <a:ext cx="8174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hold every detail of our work to the highest standard.</a:t>
            </a:r>
            <a:endParaRPr lang="en-US" sz="1750" dirty="0"/>
          </a:p>
        </p:txBody>
      </p:sp>
      <p:sp>
        <p:nvSpPr>
          <p:cNvPr id="32" name="Text 29"/>
          <p:cNvSpPr/>
          <p:nvPr/>
        </p:nvSpPr>
        <p:spPr>
          <a:xfrm>
            <a:off x="548640" y="6053328"/>
            <a:ext cx="110947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CREATE Philosophy guides how we show up for one another, our residents, and our partners every day.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WORSHIP CENTER | PUTTING CREATE INTO PRACTICE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in Everyday Practice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Worship Center | Fresh Start Academy &amp; New Beginnings Housing Programs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48640" y="1847088"/>
            <a:ext cx="110947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Genesis Worship Center, our Fresh Start Academy and New Beginnings Housing programs operate under the CREATE Philosophy. It is: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48640" y="2798064"/>
            <a:ext cx="146304" cy="146304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68680" y="2766060"/>
            <a:ext cx="1077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Reviewed at the start of every staff meeting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548640" y="3282696"/>
            <a:ext cx="146304" cy="146304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68680" y="3250692"/>
            <a:ext cx="1077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Referenced in our decision-making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548640" y="3767328"/>
            <a:ext cx="146304" cy="146304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68680" y="3735324"/>
            <a:ext cx="1077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Reflected in how we serve residents, partner with Probation, and engage the broader community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548640" y="4434840"/>
            <a:ext cx="146304" cy="146304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68680" y="4402836"/>
            <a:ext cx="107746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slogan, but the standard we hold ourselves to in every interaction, every document, and every outcome</a:t>
            </a:r>
            <a:endParaRPr lang="en-US" sz="1900" dirty="0"/>
          </a:p>
        </p:txBody>
      </p:sp>
      <p:sp>
        <p:nvSpPr>
          <p:cNvPr id="17" name="Shape 14"/>
          <p:cNvSpPr/>
          <p:nvPr/>
        </p:nvSpPr>
        <p:spPr>
          <a:xfrm>
            <a:off x="548640" y="5166360"/>
            <a:ext cx="146304" cy="146304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68680" y="5134356"/>
            <a:ext cx="1077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to be memorized by every employee and applied to every interaction with our residents, community partners, and Probation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HOUSING HISTORY | PROGRAM MILESTONES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Vision to Housing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Worship Center | Fresh Start Academy &amp; New Beginnings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48640" y="1856232"/>
            <a:ext cx="15361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2017</a:t>
            </a:r>
            <a:endParaRPr lang="en-US" sz="3100" dirty="0"/>
          </a:p>
        </p:txBody>
      </p:sp>
      <p:sp>
        <p:nvSpPr>
          <p:cNvPr id="9" name="Text 6"/>
          <p:cNvSpPr/>
          <p:nvPr/>
        </p:nvSpPr>
        <p:spPr>
          <a:xfrm>
            <a:off x="2212848" y="1856232"/>
            <a:ext cx="9427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Apartment predevelopment begins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2212848" y="2267712"/>
            <a:ext cx="9427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began the predevelopment phase to convert church space into apartments.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48640" y="2807208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48640" y="2889504"/>
            <a:ext cx="15361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2019–2020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212848" y="2889504"/>
            <a:ext cx="9427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private financing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212848" y="3300984"/>
            <a:ext cx="9427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UCC Church Building &amp; Loan Fund and UCC Cornerstone Fund jointly financed the conversion of church space into 12 apartment units.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548640" y="3840480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548640" y="3922776"/>
            <a:ext cx="15361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</a:t>
            </a:r>
            <a:endParaRPr lang="en-US" sz="3100" dirty="0"/>
          </a:p>
        </p:txBody>
      </p:sp>
      <p:sp>
        <p:nvSpPr>
          <p:cNvPr id="17" name="Text 14"/>
          <p:cNvSpPr/>
          <p:nvPr/>
        </p:nvSpPr>
        <p:spPr>
          <a:xfrm>
            <a:off x="2212848" y="3922776"/>
            <a:ext cx="9427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launches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2212848" y="4334256"/>
            <a:ext cx="9427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launched, bringing former Chief Probation Officer Wendy Still’s vision for reentry housing to life.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548640" y="4873752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548640" y="4956048"/>
            <a:ext cx="15361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3100" dirty="0"/>
          </a:p>
        </p:txBody>
      </p:sp>
      <p:sp>
        <p:nvSpPr>
          <p:cNvPr id="21" name="Text 18"/>
          <p:cNvSpPr/>
          <p:nvPr/>
        </p:nvSpPr>
        <p:spPr>
          <a:xfrm>
            <a:off x="2212848" y="4956048"/>
            <a:ext cx="9427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Beginnings expands housing access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2212848" y="5367528"/>
            <a:ext cx="9427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GWC purchased 2705 Ritchie Street and launched New Beginnings to provide needed housing for people with a Penal Code section 290 registration requirement.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548640" y="6071616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</a:t>
            </a:r>
            <a:endParaRPr lang="en-US" sz="1000" dirty="0"/>
          </a:p>
        </p:txBody>
      </p:sp>
      <p:sp>
        <p:nvSpPr>
          <p:cNvPr id="24" name="Text 21">
            <a:hlinkClick r:id="rId3"/>
          </p:cNvPr>
          <p:cNvSpPr/>
          <p:nvPr/>
        </p:nvSpPr>
        <p:spPr>
          <a:xfrm>
            <a:off x="1143000" y="6071616"/>
            <a:ext cx="3794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u="sng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UCC financing history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548640" y="6291072"/>
            <a:ext cx="11094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2019: UCC loan approval. 2020 financing milestone: Genesis leadership. Other milestones: Genesis program history.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HISTORY | FIVE YEARS OF SERVICE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Celebrating Five Years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 24, 2021 through April 24, 2026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874520"/>
            <a:ext cx="3977640" cy="3977640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58952" y="2130552"/>
            <a:ext cx="355701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6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600" dirty="0"/>
          </a:p>
        </p:txBody>
      </p:sp>
      <p:sp>
        <p:nvSpPr>
          <p:cNvPr id="10" name="Text 7"/>
          <p:cNvSpPr/>
          <p:nvPr/>
        </p:nvSpPr>
        <p:spPr>
          <a:xfrm>
            <a:off x="786384" y="4315968"/>
            <a:ext cx="34930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OF SERVICE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795528" y="495604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2021–2026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5029200" y="2029968"/>
            <a:ext cx="6537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Worship Center celebrated five years since the launch of its apartments and reentry housing program on April 24, 2026.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5029200" y="3767328"/>
            <a:ext cx="6537960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thanks the City of Oakland, Supervisor Nate Miley, the Alameda County Board of Supervisors, Alameda County Probation Department, New Way Homes, UCC Church Building &amp; Loan Fund, UCC Cornerstone Fund and Envision Housing for their key roles in making this housing possible.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548640" y="6071616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</a:t>
            </a:r>
            <a:endParaRPr lang="en-US" sz="1000" dirty="0"/>
          </a:p>
        </p:txBody>
      </p:sp>
      <p:sp>
        <p:nvSpPr>
          <p:cNvPr id="15" name="Text 12">
            <a:hlinkClick r:id="rId3"/>
          </p:cNvPr>
          <p:cNvSpPr/>
          <p:nvPr/>
        </p:nvSpPr>
        <p:spPr>
          <a:xfrm>
            <a:off x="1143000" y="6071616"/>
            <a:ext cx="3794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u="sng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 Way Homes</a:t>
            </a:r>
            <a:endParaRPr lang="en-US" sz="1000" dirty="0"/>
          </a:p>
        </p:txBody>
      </p:sp>
      <p:sp>
        <p:nvSpPr>
          <p:cNvPr id="16" name="Text 13">
            <a:hlinkClick r:id="rId4"/>
          </p:cNvPr>
          <p:cNvSpPr/>
          <p:nvPr/>
        </p:nvSpPr>
        <p:spPr>
          <a:xfrm>
            <a:off x="5074920" y="6071616"/>
            <a:ext cx="3794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u="sng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UCC financing history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REACH | PRIOR RESIDENCE SURVEY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57784"/>
            <a:ext cx="11091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Participants Came From: Prior Residence Survey</a:t>
            </a:r>
            <a:endParaRPr lang="en-US" sz="3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9167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Client-reported prior residence and Supervisorial District, from all 33 survey forms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440680" cy="3154680"/>
          </a:xfrm>
          <a:prstGeom prst="rect">
            <a:avLst/>
          </a:prstGeom>
          <a:solidFill>
            <a:srgbClr val="F0F5F4"/>
          </a:solidFill>
          <a:ln w="9525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199632" y="1828800"/>
            <a:ext cx="5440680" cy="3154680"/>
          </a:xfrm>
          <a:prstGeom prst="rect">
            <a:avLst/>
          </a:prstGeom>
          <a:solidFill>
            <a:srgbClr val="FBF5F0"/>
          </a:solidFill>
          <a:ln w="9525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 txBox="1"/>
          <p:nvPr/>
        </p:nvSpPr>
        <p:spPr>
          <a:xfrm>
            <a:off x="777240" y="1938528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information matters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359152"/>
            <a:ext cx="50292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the program’s geographic reach across Alameda County’s five Supervisorial Districts and beyond.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the living situations clients were leaving, including the street, jail, shelter, and family settings.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the community direct, client-reported information on who the program serves.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Complements the program’s referral-event records.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428232" y="1938528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evidence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6428232" y="2359152"/>
            <a:ext cx="50292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45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 Prior Residence and Supervisorial District forms were completed September 21–24, 2026. Each form was counted once.</a:t>
            </a:r>
            <a:endParaRPr lang="en-US" sz="14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45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next slide shows where clients lived by District. The slide after it shows the type of residence they came from.</a:t>
            </a:r>
            <a:endParaRPr lang="en-US" sz="1450" dirty="0"/>
          </a:p>
          <a:p>
            <a:pPr marL="0" indent="0">
              <a:buNone/>
            </a:pPr>
            <a:r>
              <a:rPr lang="en-US" sz="145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79% last lived in Alameda County; 58% came from the street, jail, or a shelter.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2120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Prior-residence surveys, September 2026. Client-reported responses; no client names or identifying information are shown.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REACH | PRIOR RESIDENCE SURVEY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57784"/>
            <a:ext cx="11091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Clients Lived Before Entering the Program</a:t>
            </a:r>
            <a:endParaRPr lang="en-US" sz="3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9167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residence by Alameda County Supervisorial District, as listed on the survey form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9692640" y="182880"/>
            <a:ext cx="1947672" cy="274320"/>
          </a:xfrm>
          <a:prstGeom prst="rect">
            <a:avLst/>
          </a:prstGeom>
          <a:solidFill>
            <a:srgbClr val="0F3A3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forms: 33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1828800"/>
            <a:ext cx="3108960" cy="4187952"/>
          </a:xfrm>
          <a:prstGeom prst="rect">
            <a:avLst/>
          </a:prstGeom>
          <a:solidFill>
            <a:srgbClr val="0F3A3A"/>
          </a:solidFill>
          <a:ln w="6350">
            <a:solidFill>
              <a:srgbClr val="0F3A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 txBox="1"/>
          <p:nvPr/>
        </p:nvSpPr>
        <p:spPr>
          <a:xfrm>
            <a:off x="777240" y="19659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2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SHOWS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212848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79%</a:t>
            </a:r>
            <a:endParaRPr lang="en-US" sz="52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94436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F2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clients (26 of 33) last lived in Alameda County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474720"/>
            <a:ext cx="26517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came from across the County. Districts 2 and 5 were highest with 7 each; Districts 3 and 4 had 6 each.</a:t>
            </a:r>
            <a:endParaRPr lang="en-US" sz="11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client reported District 1 (East County / Tri-Valley).</a:t>
            </a:r>
            <a:endParaRPr lang="en-US" sz="11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clients (15%) came from outside the County: Santa Cruz (2), Sacramento, San Francisco and Sonoma.</a:t>
            </a:r>
            <a:endParaRPr lang="en-US" sz="11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clients (6%) did not report a district.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3840480" y="1828800"/>
            <a:ext cx="251460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3840480" y="1828800"/>
            <a:ext cx="2514600" cy="713232"/>
          </a:xfrm>
          <a:prstGeom prst="rect">
            <a:avLst/>
          </a:prstGeom>
          <a:solidFill>
            <a:srgbClr val="7B5EA7"/>
          </a:solidFill>
          <a:ln w="6350">
            <a:solidFill>
              <a:srgbClr val="7B5EA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 txBox="1"/>
          <p:nvPr/>
        </p:nvSpPr>
        <p:spPr>
          <a:xfrm>
            <a:off x="3950208" y="1874520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1</a:t>
            </a:r>
            <a:endParaRPr lang="en-US" sz="1500" dirty="0"/>
          </a:p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 County / Tri-Valley Area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5532120" y="1847088"/>
            <a:ext cx="731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3400" dirty="0"/>
          </a:p>
        </p:txBody>
      </p:sp>
      <p:sp>
        <p:nvSpPr>
          <p:cNvPr id="17" name="Text 15"/>
          <p:cNvSpPr txBox="1"/>
          <p:nvPr/>
        </p:nvSpPr>
        <p:spPr>
          <a:xfrm>
            <a:off x="3950208" y="2596896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0.0% of clients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3950208" y="280720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Dublin, Livermore, Sunol, Castlewood, Happy Valley, Livermore-Amador Valley, or part of Fremont or Pleasanton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3950208" y="332841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reported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492240" y="1828800"/>
            <a:ext cx="251460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6492240" y="1828800"/>
            <a:ext cx="2514600" cy="713232"/>
          </a:xfrm>
          <a:prstGeom prst="rect">
            <a:avLst/>
          </a:prstGeom>
          <a:solidFill>
            <a:srgbClr val="1F8A8A"/>
          </a:solidFill>
          <a:ln w="6350">
            <a:solidFill>
              <a:srgbClr val="1F8A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 txBox="1"/>
          <p:nvPr/>
        </p:nvSpPr>
        <p:spPr>
          <a:xfrm>
            <a:off x="6601968" y="1874520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2</a:t>
            </a:r>
            <a:endParaRPr lang="en-US" sz="1500" dirty="0"/>
          </a:p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South County Area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8183880" y="1847088"/>
            <a:ext cx="731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3400" dirty="0"/>
          </a:p>
        </p:txBody>
      </p:sp>
      <p:sp>
        <p:nvSpPr>
          <p:cNvPr id="24" name="Text 22"/>
          <p:cNvSpPr txBox="1"/>
          <p:nvPr/>
        </p:nvSpPr>
        <p:spPr>
          <a:xfrm>
            <a:off x="6601968" y="2596896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21.2% of clients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6601968" y="280720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Hayward, Newark, Union City, or part of Fremont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6601968" y="332841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Street 2 · Family 2 · Shelter 1 · Other program 1 · Other 1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9144000" y="1828800"/>
            <a:ext cx="251460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9144000" y="1828800"/>
            <a:ext cx="2514600" cy="713232"/>
          </a:xfrm>
          <a:prstGeom prst="rect">
            <a:avLst/>
          </a:prstGeom>
          <a:solidFill>
            <a:srgbClr val="C26A0E"/>
          </a:solidFill>
          <a:ln w="6350">
            <a:solidFill>
              <a:srgbClr val="C26A0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 txBox="1"/>
          <p:nvPr/>
        </p:nvSpPr>
        <p:spPr>
          <a:xfrm>
            <a:off x="9253728" y="1874520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3</a:t>
            </a:r>
            <a:endParaRPr lang="en-US" sz="1500" dirty="0"/>
          </a:p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/ East Bay Area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10835640" y="1847088"/>
            <a:ext cx="731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400" dirty="0"/>
          </a:p>
        </p:txBody>
      </p:sp>
      <p:sp>
        <p:nvSpPr>
          <p:cNvPr id="31" name="Text 29"/>
          <p:cNvSpPr txBox="1"/>
          <p:nvPr/>
        </p:nvSpPr>
        <p:spPr>
          <a:xfrm>
            <a:off x="9253728" y="2596896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26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18.2% of clients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9253728" y="280720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Alameda, San Leandro, San Lorenzo, Hayward Acres, or Oakland areas such as Chinatown, Jack London Square, San Antonio, Fruitvale, or Melrose</a:t>
            </a:r>
            <a:endParaRPr lang="en-US" sz="900" dirty="0"/>
          </a:p>
        </p:txBody>
      </p:sp>
      <p:sp>
        <p:nvSpPr>
          <p:cNvPr id="33" name="Text 31"/>
          <p:cNvSpPr txBox="1"/>
          <p:nvPr/>
        </p:nvSpPr>
        <p:spPr>
          <a:xfrm>
            <a:off x="9253728" y="332841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Jail 2 · Street 1 · Shelter 1 · Family 1 · Other 1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3840480" y="3749040"/>
            <a:ext cx="251460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3840480" y="3749040"/>
            <a:ext cx="2514600" cy="713232"/>
          </a:xfrm>
          <a:prstGeom prst="rect">
            <a:avLst/>
          </a:prstGeom>
          <a:solidFill>
            <a:srgbClr val="2F6DB5"/>
          </a:solidFill>
          <a:ln w="6350">
            <a:solidFill>
              <a:srgbClr val="2F6DB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 txBox="1"/>
          <p:nvPr/>
        </p:nvSpPr>
        <p:spPr>
          <a:xfrm>
            <a:off x="3950208" y="3794760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4</a:t>
            </a:r>
            <a:endParaRPr lang="en-US" sz="1500" dirty="0"/>
          </a:p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County / East Oakland Area</a:t>
            </a:r>
            <a:endParaRPr 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5532120" y="3767328"/>
            <a:ext cx="731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400" dirty="0"/>
          </a:p>
        </p:txBody>
      </p:sp>
      <p:sp>
        <p:nvSpPr>
          <p:cNvPr id="38" name="Text 36"/>
          <p:cNvSpPr txBox="1"/>
          <p:nvPr/>
        </p:nvSpPr>
        <p:spPr>
          <a:xfrm>
            <a:off x="3950208" y="4517136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F6D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18.2% of clients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3950208" y="472744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Castro Valley, Ashland, Cherryland, Fairview, El Portal Ridge, Fairmont Terrace, Hillcrest Knolls, or part of Oakland, Pleasanton, or Sunol</a:t>
            </a:r>
            <a:endParaRPr lang="en-US" sz="900" dirty="0"/>
          </a:p>
        </p:txBody>
      </p:sp>
      <p:sp>
        <p:nvSpPr>
          <p:cNvPr id="40" name="Text 38"/>
          <p:cNvSpPr txBox="1"/>
          <p:nvPr/>
        </p:nvSpPr>
        <p:spPr>
          <a:xfrm>
            <a:off x="3950208" y="524865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4 · Jail 1 · Street 1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6492240" y="3749040"/>
            <a:ext cx="251460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2" name="Shape 40"/>
          <p:cNvSpPr/>
          <p:nvPr/>
        </p:nvSpPr>
        <p:spPr>
          <a:xfrm>
            <a:off x="6492240" y="3749040"/>
            <a:ext cx="2514600" cy="713232"/>
          </a:xfrm>
          <a:prstGeom prst="rect">
            <a:avLst/>
          </a:prstGeom>
          <a:solidFill>
            <a:srgbClr val="3C9A54"/>
          </a:solidFill>
          <a:ln w="6350">
            <a:solidFill>
              <a:srgbClr val="3C9A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Text 41"/>
          <p:cNvSpPr txBox="1"/>
          <p:nvPr/>
        </p:nvSpPr>
        <p:spPr>
          <a:xfrm>
            <a:off x="6601968" y="3794760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</a:t>
            </a:r>
            <a:endParaRPr lang="en-US" sz="1500" dirty="0"/>
          </a:p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 County / North Oakland Area</a:t>
            </a:r>
            <a:endParaRPr lang="en-US" sz="1500" dirty="0"/>
          </a:p>
        </p:txBody>
      </p:sp>
      <p:sp>
        <p:nvSpPr>
          <p:cNvPr id="44" name="Text 42"/>
          <p:cNvSpPr txBox="1"/>
          <p:nvPr/>
        </p:nvSpPr>
        <p:spPr>
          <a:xfrm>
            <a:off x="8183880" y="3767328"/>
            <a:ext cx="731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3400" dirty="0"/>
          </a:p>
        </p:txBody>
      </p:sp>
      <p:sp>
        <p:nvSpPr>
          <p:cNvPr id="45" name="Text 43"/>
          <p:cNvSpPr txBox="1"/>
          <p:nvPr/>
        </p:nvSpPr>
        <p:spPr>
          <a:xfrm>
            <a:off x="6601968" y="4517136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3C9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21.2% of clients</a:t>
            </a:r>
            <a:endParaRPr lang="en-US" sz="1100" dirty="0"/>
          </a:p>
        </p:txBody>
      </p:sp>
      <p:sp>
        <p:nvSpPr>
          <p:cNvPr id="46" name="Text 44"/>
          <p:cNvSpPr txBox="1"/>
          <p:nvPr/>
        </p:nvSpPr>
        <p:spPr>
          <a:xfrm>
            <a:off x="6601968" y="472744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Albany, Berkeley, Emeryville, Piedmont, West Oakland, North Oakland, or portions of the Oakland Hills</a:t>
            </a:r>
            <a:endParaRPr lang="en-US" sz="900" dirty="0"/>
          </a:p>
        </p:txBody>
      </p:sp>
      <p:sp>
        <p:nvSpPr>
          <p:cNvPr id="47" name="Text 45"/>
          <p:cNvSpPr txBox="1"/>
          <p:nvPr/>
        </p:nvSpPr>
        <p:spPr>
          <a:xfrm>
            <a:off x="6601968" y="524865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Street 4 · Shelter 2 · Family 1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9144000" y="3749040"/>
            <a:ext cx="251460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9" name="Shape 47"/>
          <p:cNvSpPr/>
          <p:nvPr/>
        </p:nvSpPr>
        <p:spPr>
          <a:xfrm>
            <a:off x="9144000" y="3749040"/>
            <a:ext cx="2514600" cy="713232"/>
          </a:xfrm>
          <a:prstGeom prst="rect">
            <a:avLst/>
          </a:prstGeom>
          <a:solidFill>
            <a:srgbClr val="B54129"/>
          </a:solidFill>
          <a:ln w="6350">
            <a:solidFill>
              <a:srgbClr val="B5412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Text 48"/>
          <p:cNvSpPr txBox="1"/>
          <p:nvPr/>
        </p:nvSpPr>
        <p:spPr>
          <a:xfrm>
            <a:off x="9253728" y="3794760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Alameda County</a:t>
            </a:r>
            <a:endParaRPr lang="en-US" sz="1300" dirty="0"/>
          </a:p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Santa Cruz (2), Sacramento, San Francisco, Sonoma</a:t>
            </a:r>
            <a:endParaRPr lang="en-US" sz="1300" dirty="0"/>
          </a:p>
        </p:txBody>
      </p:sp>
      <p:sp>
        <p:nvSpPr>
          <p:cNvPr id="51" name="Text 49"/>
          <p:cNvSpPr txBox="1"/>
          <p:nvPr/>
        </p:nvSpPr>
        <p:spPr>
          <a:xfrm>
            <a:off x="10835640" y="3767328"/>
            <a:ext cx="731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400" dirty="0"/>
          </a:p>
        </p:txBody>
      </p:sp>
      <p:sp>
        <p:nvSpPr>
          <p:cNvPr id="52" name="Text 50"/>
          <p:cNvSpPr txBox="1"/>
          <p:nvPr/>
        </p:nvSpPr>
        <p:spPr>
          <a:xfrm>
            <a:off x="9253728" y="4517136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15.2% of clients</a:t>
            </a:r>
            <a:endParaRPr lang="en-US" sz="1100" dirty="0"/>
          </a:p>
        </p:txBody>
      </p:sp>
      <p:sp>
        <p:nvSpPr>
          <p:cNvPr id="53" name="Text 51"/>
          <p:cNvSpPr txBox="1"/>
          <p:nvPr/>
        </p:nvSpPr>
        <p:spPr>
          <a:xfrm>
            <a:off x="9253728" y="472744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outside-county clients reported California residences</a:t>
            </a:r>
            <a:endParaRPr lang="en-US" sz="900" dirty="0"/>
          </a:p>
        </p:txBody>
      </p:sp>
      <p:sp>
        <p:nvSpPr>
          <p:cNvPr id="54" name="Text 52"/>
          <p:cNvSpPr txBox="1"/>
          <p:nvPr/>
        </p:nvSpPr>
        <p:spPr>
          <a:xfrm>
            <a:off x="9253728" y="524865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Hospital/treatment 2 · Street 2 · Jail 1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3840480" y="5669280"/>
            <a:ext cx="7818120" cy="347472"/>
          </a:xfrm>
          <a:prstGeom prst="rect">
            <a:avLst/>
          </a:prstGeom>
          <a:solidFill>
            <a:srgbClr val="7A8B8B"/>
          </a:solidFill>
          <a:ln w="6350">
            <a:solidFill>
              <a:srgbClr val="7A8B8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Text 54"/>
          <p:cNvSpPr txBox="1"/>
          <p:nvPr/>
        </p:nvSpPr>
        <p:spPr>
          <a:xfrm>
            <a:off x="3977640" y="5669280"/>
            <a:ext cx="7589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Unknown / Prefer not to answer:  2 (6.1%)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1 marked unknown, 1 left district blank</a:t>
            </a:r>
            <a:endParaRPr lang="en-US" sz="1150" dirty="0"/>
          </a:p>
        </p:txBody>
      </p:sp>
      <p:sp>
        <p:nvSpPr>
          <p:cNvPr id="57" name="Text 55"/>
          <p:cNvSpPr txBox="1"/>
          <p:nvPr/>
        </p:nvSpPr>
        <p:spPr>
          <a:xfrm>
            <a:off x="548640" y="6126480"/>
            <a:ext cx="11091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BOS prior-residence survey forms, September 2026. All 33 forms counted. The bottom line of each card shows the type of residence reported by those clients.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REACH | PRIOR RESIDENCE SURVEY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57784"/>
            <a:ext cx="11091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Clients Were Staying Before Program Entry</a:t>
            </a:r>
            <a:endParaRPr lang="en-US" sz="3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9167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of residence immediately before entering the program, as listed on the survey form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9692640" y="182880"/>
            <a:ext cx="1947672" cy="274320"/>
          </a:xfrm>
          <a:prstGeom prst="rect">
            <a:avLst/>
          </a:prstGeom>
          <a:solidFill>
            <a:srgbClr val="0F3A3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forms: 33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1828800"/>
            <a:ext cx="3108960" cy="4187952"/>
          </a:xfrm>
          <a:prstGeom prst="rect">
            <a:avLst/>
          </a:prstGeom>
          <a:solidFill>
            <a:srgbClr val="0F3A3A"/>
          </a:solidFill>
          <a:ln w="6350">
            <a:solidFill>
              <a:srgbClr val="0F3A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 txBox="1"/>
          <p:nvPr/>
        </p:nvSpPr>
        <p:spPr>
          <a:xfrm>
            <a:off x="777240" y="19659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2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SHOWS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212848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58%</a:t>
            </a:r>
            <a:endParaRPr lang="en-US" sz="52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94436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F2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clients (19 of 33) came from the street, jail, or a shelter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474720"/>
            <a:ext cx="26517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came from the street or a vehicle, 4 from jail or a correctional setting, and 4 from a shelter.</a:t>
            </a:r>
            <a:endParaRPr lang="en-US" sz="11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clients (24%) were staying with family or friends. None came from their own or rented housing.</a:t>
            </a:r>
            <a:endParaRPr lang="en-US" sz="11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Justice involvement: 4 clients came directly from jail, and 2 more checked both Street and Jail, so up to 6 clients (18%) reported a correctional setting.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3840480" y="1828800"/>
            <a:ext cx="384048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3840480" y="1828800"/>
            <a:ext cx="1097280" cy="850392"/>
          </a:xfrm>
          <a:prstGeom prst="rect">
            <a:avLst/>
          </a:prstGeom>
          <a:solidFill>
            <a:srgbClr val="1F8A8A"/>
          </a:solidFill>
          <a:ln w="6350">
            <a:solidFill>
              <a:srgbClr val="1F8A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 txBox="1"/>
          <p:nvPr/>
        </p:nvSpPr>
        <p:spPr>
          <a:xfrm>
            <a:off x="3840480" y="1828800"/>
            <a:ext cx="10972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30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0.0%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5074920" y="1865376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or rented housing</a:t>
            </a:r>
            <a:endParaRPr lang="en-US" sz="1150" dirty="0"/>
          </a:p>
          <a:p>
            <a:pPr marL="0" indent="0">
              <a:buNone/>
            </a:pPr>
            <a:r>
              <a:rPr lang="en-US" sz="9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client came from housing of their own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818120" y="1828800"/>
            <a:ext cx="384048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7818120" y="1828800"/>
            <a:ext cx="1097280" cy="850392"/>
          </a:xfrm>
          <a:prstGeom prst="rect">
            <a:avLst/>
          </a:prstGeom>
          <a:solidFill>
            <a:srgbClr val="C26A0E"/>
          </a:solidFill>
          <a:ln w="6350">
            <a:solidFill>
              <a:srgbClr val="C26A0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 txBox="1"/>
          <p:nvPr/>
        </p:nvSpPr>
        <p:spPr>
          <a:xfrm>
            <a:off x="7818120" y="1828800"/>
            <a:ext cx="10972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0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12.1%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52560" y="1865376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Shelter or transitional housing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3840480" y="2770632"/>
            <a:ext cx="384048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3840480" y="2770632"/>
            <a:ext cx="1097280" cy="850392"/>
          </a:xfrm>
          <a:prstGeom prst="rect">
            <a:avLst/>
          </a:prstGeom>
          <a:solidFill>
            <a:srgbClr val="B54129"/>
          </a:solidFill>
          <a:ln w="6350">
            <a:solidFill>
              <a:srgbClr val="B5412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 txBox="1"/>
          <p:nvPr/>
        </p:nvSpPr>
        <p:spPr>
          <a:xfrm>
            <a:off x="3840480" y="2770632"/>
            <a:ext cx="10972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30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33.3%</a:t>
            </a:r>
            <a:endParaRPr lang="en-US" sz="3000" dirty="0"/>
          </a:p>
        </p:txBody>
      </p:sp>
      <p:sp>
        <p:nvSpPr>
          <p:cNvPr id="24" name="Text 22"/>
          <p:cNvSpPr txBox="1"/>
          <p:nvPr/>
        </p:nvSpPr>
        <p:spPr>
          <a:xfrm>
            <a:off x="5074920" y="28072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Street, vehicle, encampment, or other place not meant for habitation</a:t>
            </a:r>
            <a:endParaRPr lang="en-US" sz="1150" dirty="0"/>
          </a:p>
          <a:p>
            <a:pPr marL="0" indent="0">
              <a:buNone/>
            </a:pPr>
            <a:r>
              <a:rPr lang="en-US" sz="9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2 who also wrote “Car” under Other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7818120" y="2770632"/>
            <a:ext cx="384048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7818120" y="2770632"/>
            <a:ext cx="1097280" cy="850392"/>
          </a:xfrm>
          <a:prstGeom prst="rect">
            <a:avLst/>
          </a:prstGeom>
          <a:solidFill>
            <a:srgbClr val="2F6DB5"/>
          </a:solidFill>
          <a:ln w="6350">
            <a:solidFill>
              <a:srgbClr val="2F6DB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 txBox="1"/>
          <p:nvPr/>
        </p:nvSpPr>
        <p:spPr>
          <a:xfrm>
            <a:off x="7818120" y="2770632"/>
            <a:ext cx="10972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0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12.1%</a:t>
            </a:r>
            <a:endParaRPr lang="en-US" sz="3000" dirty="0"/>
          </a:p>
        </p:txBody>
      </p:sp>
      <p:sp>
        <p:nvSpPr>
          <p:cNvPr id="28" name="Text 26"/>
          <p:cNvSpPr txBox="1"/>
          <p:nvPr/>
        </p:nvSpPr>
        <p:spPr>
          <a:xfrm>
            <a:off x="9052560" y="28072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Jail, prison, juvenile facility, or other correctional setting</a:t>
            </a:r>
            <a:endParaRPr lang="en-US" sz="1150" dirty="0"/>
          </a:p>
          <a:p>
            <a:pPr marL="0" indent="0">
              <a:buNone/>
            </a:pPr>
            <a:r>
              <a:rPr lang="en-US" sz="9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more checked both Street and Jail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3840480" y="3712464"/>
            <a:ext cx="384048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3840480" y="3712464"/>
            <a:ext cx="1097280" cy="850392"/>
          </a:xfrm>
          <a:prstGeom prst="rect">
            <a:avLst/>
          </a:prstGeom>
          <a:solidFill>
            <a:srgbClr val="1F8A8A"/>
          </a:solidFill>
          <a:ln w="6350">
            <a:solidFill>
              <a:srgbClr val="1F8A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 txBox="1"/>
          <p:nvPr/>
        </p:nvSpPr>
        <p:spPr>
          <a:xfrm>
            <a:off x="3840480" y="3712464"/>
            <a:ext cx="10972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30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24.2%</a:t>
            </a:r>
            <a:endParaRPr lang="en-US" sz="3000" dirty="0"/>
          </a:p>
        </p:txBody>
      </p:sp>
      <p:sp>
        <p:nvSpPr>
          <p:cNvPr id="32" name="Text 30"/>
          <p:cNvSpPr txBox="1"/>
          <p:nvPr/>
        </p:nvSpPr>
        <p:spPr>
          <a:xfrm>
            <a:off x="5074920" y="374904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Staying with family or friends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7818120" y="3712464"/>
            <a:ext cx="384048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Shape 32"/>
          <p:cNvSpPr/>
          <p:nvPr/>
        </p:nvSpPr>
        <p:spPr>
          <a:xfrm>
            <a:off x="7818120" y="3712464"/>
            <a:ext cx="1097280" cy="850392"/>
          </a:xfrm>
          <a:prstGeom prst="rect">
            <a:avLst/>
          </a:prstGeom>
          <a:solidFill>
            <a:srgbClr val="2F6DB5"/>
          </a:solidFill>
          <a:ln w="6350">
            <a:solidFill>
              <a:srgbClr val="2F6DB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3"/>
          <p:cNvSpPr txBox="1"/>
          <p:nvPr/>
        </p:nvSpPr>
        <p:spPr>
          <a:xfrm>
            <a:off x="7818120" y="3712464"/>
            <a:ext cx="10972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0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6.1%</a:t>
            </a:r>
            <a:endParaRPr lang="en-US" sz="3000" dirty="0"/>
          </a:p>
        </p:txBody>
      </p:sp>
      <p:sp>
        <p:nvSpPr>
          <p:cNvPr id="36" name="Text 34"/>
          <p:cNvSpPr txBox="1"/>
          <p:nvPr/>
        </p:nvSpPr>
        <p:spPr>
          <a:xfrm>
            <a:off x="9052560" y="374904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Another housing or service program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3840480" y="4654296"/>
            <a:ext cx="384048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8" name="Shape 36"/>
          <p:cNvSpPr/>
          <p:nvPr/>
        </p:nvSpPr>
        <p:spPr>
          <a:xfrm>
            <a:off x="3840480" y="4654296"/>
            <a:ext cx="1097280" cy="850392"/>
          </a:xfrm>
          <a:prstGeom prst="rect">
            <a:avLst/>
          </a:prstGeom>
          <a:solidFill>
            <a:srgbClr val="2F6DB5"/>
          </a:solidFill>
          <a:ln w="6350">
            <a:solidFill>
              <a:srgbClr val="2F6DB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 txBox="1"/>
          <p:nvPr/>
        </p:nvSpPr>
        <p:spPr>
          <a:xfrm>
            <a:off x="3840480" y="4654296"/>
            <a:ext cx="10972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0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6.1%</a:t>
            </a:r>
            <a:endParaRPr lang="en-US" sz="3000" dirty="0"/>
          </a:p>
        </p:txBody>
      </p:sp>
      <p:sp>
        <p:nvSpPr>
          <p:cNvPr id="40" name="Text 38"/>
          <p:cNvSpPr txBox="1"/>
          <p:nvPr/>
        </p:nvSpPr>
        <p:spPr>
          <a:xfrm>
            <a:off x="5074920" y="46908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Hospital, treatment program, or behavioral-health facility</a:t>
            </a:r>
            <a:endParaRPr lang="en-US" sz="1150" dirty="0"/>
          </a:p>
        </p:txBody>
      </p:sp>
      <p:sp>
        <p:nvSpPr>
          <p:cNvPr id="41" name="Shape 39"/>
          <p:cNvSpPr/>
          <p:nvPr/>
        </p:nvSpPr>
        <p:spPr>
          <a:xfrm>
            <a:off x="7818120" y="4654296"/>
            <a:ext cx="384048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D5E0DE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2" name="Shape 40"/>
          <p:cNvSpPr/>
          <p:nvPr/>
        </p:nvSpPr>
        <p:spPr>
          <a:xfrm>
            <a:off x="7818120" y="4654296"/>
            <a:ext cx="1097280" cy="850392"/>
          </a:xfrm>
          <a:prstGeom prst="rect">
            <a:avLst/>
          </a:prstGeom>
          <a:solidFill>
            <a:srgbClr val="7A8B8B"/>
          </a:solidFill>
          <a:ln w="6350">
            <a:solidFill>
              <a:srgbClr val="7A8B8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Text 41"/>
          <p:cNvSpPr txBox="1"/>
          <p:nvPr/>
        </p:nvSpPr>
        <p:spPr>
          <a:xfrm>
            <a:off x="7818120" y="4654296"/>
            <a:ext cx="10972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0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6.1%</a:t>
            </a:r>
            <a:endParaRPr lang="en-US" sz="3000" dirty="0"/>
          </a:p>
        </p:txBody>
      </p:sp>
      <p:sp>
        <p:nvSpPr>
          <p:cNvPr id="44" name="Text 42"/>
          <p:cNvSpPr txBox="1"/>
          <p:nvPr/>
        </p:nvSpPr>
        <p:spPr>
          <a:xfrm>
            <a:off x="9052560" y="46908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/ unknown</a:t>
            </a:r>
            <a:endParaRPr lang="en-US" sz="1150" dirty="0"/>
          </a:p>
          <a:p>
            <a:pPr marL="0" indent="0">
              <a:buNone/>
            </a:pPr>
            <a:r>
              <a:rPr lang="en-US" sz="9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Street and Jail checked</a:t>
            </a:r>
            <a:endParaRPr lang="en-US" sz="1150" dirty="0"/>
          </a:p>
        </p:txBody>
      </p:sp>
      <p:sp>
        <p:nvSpPr>
          <p:cNvPr id="45" name="Shape 43"/>
          <p:cNvSpPr/>
          <p:nvPr/>
        </p:nvSpPr>
        <p:spPr>
          <a:xfrm>
            <a:off x="3840480" y="5742432"/>
            <a:ext cx="164592" cy="164592"/>
          </a:xfrm>
          <a:prstGeom prst="rect">
            <a:avLst/>
          </a:prstGeom>
          <a:solidFill>
            <a:srgbClr val="1F8A8A"/>
          </a:solidFill>
          <a:ln w="6350">
            <a:solidFill>
              <a:srgbClr val="1F8A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4"/>
          <p:cNvSpPr txBox="1"/>
          <p:nvPr/>
        </p:nvSpPr>
        <p:spPr>
          <a:xfrm>
            <a:off x="4078224" y="5705856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Housed / with others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5897880" y="5742432"/>
            <a:ext cx="164592" cy="164592"/>
          </a:xfrm>
          <a:prstGeom prst="rect">
            <a:avLst/>
          </a:prstGeom>
          <a:solidFill>
            <a:srgbClr val="C26A0E"/>
          </a:solidFill>
          <a:ln w="6350">
            <a:solidFill>
              <a:srgbClr val="C26A0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Text 46"/>
          <p:cNvSpPr txBox="1"/>
          <p:nvPr/>
        </p:nvSpPr>
        <p:spPr>
          <a:xfrm>
            <a:off x="6135624" y="5705856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Shelter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7063740" y="5742432"/>
            <a:ext cx="164592" cy="164592"/>
          </a:xfrm>
          <a:prstGeom prst="rect">
            <a:avLst/>
          </a:prstGeom>
          <a:solidFill>
            <a:srgbClr val="B54129"/>
          </a:solidFill>
          <a:ln w="6350">
            <a:solidFill>
              <a:srgbClr val="B5412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Text 48"/>
          <p:cNvSpPr txBox="1"/>
          <p:nvPr/>
        </p:nvSpPr>
        <p:spPr>
          <a:xfrm>
            <a:off x="7301484" y="5705856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Unsheltered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8503920" y="5742432"/>
            <a:ext cx="164592" cy="164592"/>
          </a:xfrm>
          <a:prstGeom prst="rect">
            <a:avLst/>
          </a:prstGeom>
          <a:solidFill>
            <a:srgbClr val="2F6DB5"/>
          </a:solidFill>
          <a:ln w="6350">
            <a:solidFill>
              <a:srgbClr val="2F6DB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Text 50"/>
          <p:cNvSpPr txBox="1"/>
          <p:nvPr/>
        </p:nvSpPr>
        <p:spPr>
          <a:xfrm>
            <a:off x="8741664" y="5705856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/ program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10767060" y="5742432"/>
            <a:ext cx="164592" cy="164592"/>
          </a:xfrm>
          <a:prstGeom prst="rect">
            <a:avLst/>
          </a:prstGeom>
          <a:solidFill>
            <a:srgbClr val="7A8B8B"/>
          </a:solidFill>
          <a:ln w="6350">
            <a:solidFill>
              <a:srgbClr val="7A8B8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Text 52"/>
          <p:cNvSpPr txBox="1"/>
          <p:nvPr/>
        </p:nvSpPr>
        <p:spPr>
          <a:xfrm>
            <a:off x="11004804" y="5705856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548640" y="6126480"/>
            <a:ext cx="11091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BOS prior-residence survey forms, September 2026. All 33 forms counted; 2 forms checked both Street and Jail and are shown under Other / unknown.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OUTCOMES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Capacity and Availability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Wait-list and openings as of September 30, 2026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901952"/>
            <a:ext cx="2643378" cy="222199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31520" y="2057400"/>
            <a:ext cx="227761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5200" dirty="0"/>
          </a:p>
        </p:txBody>
      </p:sp>
      <p:sp>
        <p:nvSpPr>
          <p:cNvPr id="10" name="Text 7"/>
          <p:cNvSpPr/>
          <p:nvPr/>
        </p:nvSpPr>
        <p:spPr>
          <a:xfrm>
            <a:off x="731520" y="2962656"/>
            <a:ext cx="22776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served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to date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731520" y="3593592"/>
            <a:ext cx="2277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earlier-year admissions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3365754" y="1901952"/>
            <a:ext cx="2643378" cy="222199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3548634" y="2057400"/>
            <a:ext cx="227761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200" dirty="0"/>
          </a:p>
        </p:txBody>
      </p:sp>
      <p:sp>
        <p:nvSpPr>
          <p:cNvPr id="14" name="Text 11"/>
          <p:cNvSpPr/>
          <p:nvPr/>
        </p:nvSpPr>
        <p:spPr>
          <a:xfrm>
            <a:off x="3548634" y="2962656"/>
            <a:ext cx="22776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wait-list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3548634" y="3593592"/>
            <a:ext cx="2277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of September 30, 2026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182868" y="1901952"/>
            <a:ext cx="2643378" cy="222199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365748" y="2057400"/>
            <a:ext cx="227761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200" dirty="0"/>
          </a:p>
        </p:txBody>
      </p:sp>
      <p:sp>
        <p:nvSpPr>
          <p:cNvPr id="18" name="Text 15"/>
          <p:cNvSpPr/>
          <p:nvPr/>
        </p:nvSpPr>
        <p:spPr>
          <a:xfrm>
            <a:off x="6365748" y="2962656"/>
            <a:ext cx="22776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Opening at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Beginnings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65748" y="3593592"/>
            <a:ext cx="2277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of September 30, 2026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8999982" y="1901952"/>
            <a:ext cx="2643378" cy="2221992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9182862" y="2057400"/>
            <a:ext cx="227761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</a:t>
            </a:r>
            <a:endParaRPr lang="en-US" sz="5200" dirty="0"/>
          </a:p>
        </p:txBody>
      </p:sp>
      <p:sp>
        <p:nvSpPr>
          <p:cNvPr id="22" name="Text 19"/>
          <p:cNvSpPr/>
          <p:nvPr/>
        </p:nvSpPr>
        <p:spPr>
          <a:xfrm>
            <a:off x="9182862" y="2962656"/>
            <a:ext cx="227761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capacity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9182862" y="3593592"/>
            <a:ext cx="2277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of September 30, 2026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548640" y="4416552"/>
            <a:ext cx="11094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admitted before 2026 also contributed to this year’s program results.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48640" y="6035040"/>
            <a:ext cx="1109472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Wait-list and capacity status reflect the September 30, 2026 snapshot.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OUTCOMES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Participation and Client Status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recorded status: August 31 baseline plus the confirmed September completion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819656"/>
            <a:ext cx="5350710" cy="420624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58368" y="1911096"/>
            <a:ext cx="51312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status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899350" y="1819656"/>
            <a:ext cx="1737837" cy="420624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009078" y="1911096"/>
            <a:ext cx="151838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637187" y="1819656"/>
            <a:ext cx="2240896" cy="420624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7746915" y="1911096"/>
            <a:ext cx="2021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Beginnings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9878083" y="1819656"/>
            <a:ext cx="1765277" cy="420624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987811" y="1911096"/>
            <a:ext cx="154582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48640" y="2240280"/>
            <a:ext cx="535071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58368" y="2308860"/>
            <a:ext cx="513125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5899350" y="2240280"/>
            <a:ext cx="1737837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009078" y="2308860"/>
            <a:ext cx="151838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7637187" y="2240280"/>
            <a:ext cx="2240896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746915" y="2308860"/>
            <a:ext cx="2021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878083" y="2240280"/>
            <a:ext cx="1765277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9987811" y="2308860"/>
            <a:ext cx="154582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548640" y="2606040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548640" y="2606040"/>
            <a:ext cx="5350710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658368" y="2674620"/>
            <a:ext cx="513125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Successfully completed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5899350" y="2606040"/>
            <a:ext cx="1737837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6009078" y="2674620"/>
            <a:ext cx="151838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  <p:sp>
        <p:nvSpPr>
          <p:cNvPr id="29" name="Shape 26"/>
          <p:cNvSpPr/>
          <p:nvPr/>
        </p:nvSpPr>
        <p:spPr>
          <a:xfrm>
            <a:off x="7637187" y="2606040"/>
            <a:ext cx="2240896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7746915" y="2674620"/>
            <a:ext cx="2021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9878083" y="2606040"/>
            <a:ext cx="1765277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9987811" y="2674620"/>
            <a:ext cx="154582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00" dirty="0"/>
          </a:p>
        </p:txBody>
      </p:sp>
      <p:sp>
        <p:nvSpPr>
          <p:cNvPr id="33" name="Shape 30"/>
          <p:cNvSpPr/>
          <p:nvPr/>
        </p:nvSpPr>
        <p:spPr>
          <a:xfrm>
            <a:off x="548640" y="2971800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1"/>
          <p:cNvSpPr/>
          <p:nvPr/>
        </p:nvSpPr>
        <p:spPr>
          <a:xfrm>
            <a:off x="548640" y="2971800"/>
            <a:ext cx="535071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658368" y="3040380"/>
            <a:ext cx="513125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 Quit</a:t>
            </a:r>
            <a:endParaRPr lang="en-US" sz="1500" dirty="0"/>
          </a:p>
        </p:txBody>
      </p:sp>
      <p:sp>
        <p:nvSpPr>
          <p:cNvPr id="36" name="Shape 33"/>
          <p:cNvSpPr/>
          <p:nvPr/>
        </p:nvSpPr>
        <p:spPr>
          <a:xfrm>
            <a:off x="5899350" y="2971800"/>
            <a:ext cx="1737837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6009078" y="3040380"/>
            <a:ext cx="151838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38" name="Shape 35"/>
          <p:cNvSpPr/>
          <p:nvPr/>
        </p:nvSpPr>
        <p:spPr>
          <a:xfrm>
            <a:off x="7637187" y="2971800"/>
            <a:ext cx="2240896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7746915" y="3040380"/>
            <a:ext cx="2021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500" dirty="0"/>
          </a:p>
        </p:txBody>
      </p:sp>
      <p:sp>
        <p:nvSpPr>
          <p:cNvPr id="40" name="Shape 37"/>
          <p:cNvSpPr/>
          <p:nvPr/>
        </p:nvSpPr>
        <p:spPr>
          <a:xfrm>
            <a:off x="9878083" y="2971800"/>
            <a:ext cx="1765277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8"/>
          <p:cNvSpPr/>
          <p:nvPr/>
        </p:nvSpPr>
        <p:spPr>
          <a:xfrm>
            <a:off x="9987811" y="3040380"/>
            <a:ext cx="154582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42" name="Shape 39"/>
          <p:cNvSpPr/>
          <p:nvPr/>
        </p:nvSpPr>
        <p:spPr>
          <a:xfrm>
            <a:off x="548640" y="3337560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0"/>
          <p:cNvSpPr/>
          <p:nvPr/>
        </p:nvSpPr>
        <p:spPr>
          <a:xfrm>
            <a:off x="548640" y="3337560"/>
            <a:ext cx="5350710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1"/>
          <p:cNvSpPr/>
          <p:nvPr/>
        </p:nvSpPr>
        <p:spPr>
          <a:xfrm>
            <a:off x="658368" y="3406140"/>
            <a:ext cx="513125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Expelled</a:t>
            </a:r>
            <a:endParaRPr lang="en-US" sz="1500" dirty="0"/>
          </a:p>
        </p:txBody>
      </p:sp>
      <p:sp>
        <p:nvSpPr>
          <p:cNvPr id="45" name="Shape 42"/>
          <p:cNvSpPr/>
          <p:nvPr/>
        </p:nvSpPr>
        <p:spPr>
          <a:xfrm>
            <a:off x="5899350" y="3337560"/>
            <a:ext cx="1737837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3"/>
          <p:cNvSpPr/>
          <p:nvPr/>
        </p:nvSpPr>
        <p:spPr>
          <a:xfrm>
            <a:off x="6009078" y="3406140"/>
            <a:ext cx="151838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47" name="Shape 44"/>
          <p:cNvSpPr/>
          <p:nvPr/>
        </p:nvSpPr>
        <p:spPr>
          <a:xfrm>
            <a:off x="7637187" y="3337560"/>
            <a:ext cx="2240896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5"/>
          <p:cNvSpPr/>
          <p:nvPr/>
        </p:nvSpPr>
        <p:spPr>
          <a:xfrm>
            <a:off x="7746915" y="3406140"/>
            <a:ext cx="2021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500" dirty="0"/>
          </a:p>
        </p:txBody>
      </p:sp>
      <p:sp>
        <p:nvSpPr>
          <p:cNvPr id="49" name="Shape 46"/>
          <p:cNvSpPr/>
          <p:nvPr/>
        </p:nvSpPr>
        <p:spPr>
          <a:xfrm>
            <a:off x="9878083" y="3337560"/>
            <a:ext cx="1765277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47"/>
          <p:cNvSpPr/>
          <p:nvPr/>
        </p:nvSpPr>
        <p:spPr>
          <a:xfrm>
            <a:off x="9987811" y="3406140"/>
            <a:ext cx="154582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51" name="Shape 48"/>
          <p:cNvSpPr/>
          <p:nvPr/>
        </p:nvSpPr>
        <p:spPr>
          <a:xfrm>
            <a:off x="548640" y="3703320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49"/>
          <p:cNvSpPr/>
          <p:nvPr/>
        </p:nvSpPr>
        <p:spPr>
          <a:xfrm>
            <a:off x="548640" y="3703320"/>
            <a:ext cx="535071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0"/>
          <p:cNvSpPr/>
          <p:nvPr/>
        </p:nvSpPr>
        <p:spPr>
          <a:xfrm>
            <a:off x="658368" y="3771900"/>
            <a:ext cx="513125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Aftercare</a:t>
            </a:r>
            <a:endParaRPr lang="en-US" sz="1500" dirty="0"/>
          </a:p>
        </p:txBody>
      </p:sp>
      <p:sp>
        <p:nvSpPr>
          <p:cNvPr id="54" name="Shape 51"/>
          <p:cNvSpPr/>
          <p:nvPr/>
        </p:nvSpPr>
        <p:spPr>
          <a:xfrm>
            <a:off x="5899350" y="3703320"/>
            <a:ext cx="1737837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2"/>
          <p:cNvSpPr/>
          <p:nvPr/>
        </p:nvSpPr>
        <p:spPr>
          <a:xfrm>
            <a:off x="6009078" y="3771900"/>
            <a:ext cx="151838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56" name="Shape 53"/>
          <p:cNvSpPr/>
          <p:nvPr/>
        </p:nvSpPr>
        <p:spPr>
          <a:xfrm>
            <a:off x="7637187" y="3703320"/>
            <a:ext cx="2240896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4"/>
          <p:cNvSpPr/>
          <p:nvPr/>
        </p:nvSpPr>
        <p:spPr>
          <a:xfrm>
            <a:off x="7746915" y="3771900"/>
            <a:ext cx="2021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500" dirty="0"/>
          </a:p>
        </p:txBody>
      </p:sp>
      <p:sp>
        <p:nvSpPr>
          <p:cNvPr id="58" name="Shape 55"/>
          <p:cNvSpPr/>
          <p:nvPr/>
        </p:nvSpPr>
        <p:spPr>
          <a:xfrm>
            <a:off x="9878083" y="3703320"/>
            <a:ext cx="1765277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6"/>
          <p:cNvSpPr/>
          <p:nvPr/>
        </p:nvSpPr>
        <p:spPr>
          <a:xfrm>
            <a:off x="9987811" y="3771900"/>
            <a:ext cx="154582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60" name="Shape 57"/>
          <p:cNvSpPr/>
          <p:nvPr/>
        </p:nvSpPr>
        <p:spPr>
          <a:xfrm>
            <a:off x="548640" y="4069080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8"/>
          <p:cNvSpPr/>
          <p:nvPr/>
        </p:nvSpPr>
        <p:spPr>
          <a:xfrm>
            <a:off x="548640" y="4069080"/>
            <a:ext cx="5350710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59"/>
          <p:cNvSpPr/>
          <p:nvPr/>
        </p:nvSpPr>
        <p:spPr>
          <a:xfrm>
            <a:off x="658368" y="4137660"/>
            <a:ext cx="513125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Expiration</a:t>
            </a:r>
            <a:endParaRPr lang="en-US" sz="1500" dirty="0"/>
          </a:p>
        </p:txBody>
      </p:sp>
      <p:sp>
        <p:nvSpPr>
          <p:cNvPr id="63" name="Shape 60"/>
          <p:cNvSpPr/>
          <p:nvPr/>
        </p:nvSpPr>
        <p:spPr>
          <a:xfrm>
            <a:off x="5899350" y="4069080"/>
            <a:ext cx="1737837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61"/>
          <p:cNvSpPr/>
          <p:nvPr/>
        </p:nvSpPr>
        <p:spPr>
          <a:xfrm>
            <a:off x="6009078" y="4137660"/>
            <a:ext cx="151838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65" name="Shape 62"/>
          <p:cNvSpPr/>
          <p:nvPr/>
        </p:nvSpPr>
        <p:spPr>
          <a:xfrm>
            <a:off x="7637187" y="4069080"/>
            <a:ext cx="2240896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63"/>
          <p:cNvSpPr/>
          <p:nvPr/>
        </p:nvSpPr>
        <p:spPr>
          <a:xfrm>
            <a:off x="7746915" y="4137660"/>
            <a:ext cx="2021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500" dirty="0"/>
          </a:p>
        </p:txBody>
      </p:sp>
      <p:sp>
        <p:nvSpPr>
          <p:cNvPr id="67" name="Shape 64"/>
          <p:cNvSpPr/>
          <p:nvPr/>
        </p:nvSpPr>
        <p:spPr>
          <a:xfrm>
            <a:off x="9878083" y="4069080"/>
            <a:ext cx="1765277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65"/>
          <p:cNvSpPr/>
          <p:nvPr/>
        </p:nvSpPr>
        <p:spPr>
          <a:xfrm>
            <a:off x="9987811" y="4137660"/>
            <a:ext cx="154582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69" name="Shape 66"/>
          <p:cNvSpPr/>
          <p:nvPr/>
        </p:nvSpPr>
        <p:spPr>
          <a:xfrm>
            <a:off x="548640" y="4434840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Shape 67"/>
          <p:cNvSpPr/>
          <p:nvPr/>
        </p:nvSpPr>
        <p:spPr>
          <a:xfrm>
            <a:off x="548640" y="4434840"/>
            <a:ext cx="535071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8"/>
          <p:cNvSpPr/>
          <p:nvPr/>
        </p:nvSpPr>
        <p:spPr>
          <a:xfrm>
            <a:off x="658368" y="4503420"/>
            <a:ext cx="513125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Deceased</a:t>
            </a:r>
            <a:endParaRPr lang="en-US" sz="1500" dirty="0"/>
          </a:p>
        </p:txBody>
      </p:sp>
      <p:sp>
        <p:nvSpPr>
          <p:cNvPr id="72" name="Shape 69"/>
          <p:cNvSpPr/>
          <p:nvPr/>
        </p:nvSpPr>
        <p:spPr>
          <a:xfrm>
            <a:off x="5899350" y="4434840"/>
            <a:ext cx="1737837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70"/>
          <p:cNvSpPr/>
          <p:nvPr/>
        </p:nvSpPr>
        <p:spPr>
          <a:xfrm>
            <a:off x="6009078" y="4503420"/>
            <a:ext cx="151838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4" name="Shape 71"/>
          <p:cNvSpPr/>
          <p:nvPr/>
        </p:nvSpPr>
        <p:spPr>
          <a:xfrm>
            <a:off x="7637187" y="4434840"/>
            <a:ext cx="2240896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72"/>
          <p:cNvSpPr/>
          <p:nvPr/>
        </p:nvSpPr>
        <p:spPr>
          <a:xfrm>
            <a:off x="7746915" y="4503420"/>
            <a:ext cx="2021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500" dirty="0"/>
          </a:p>
        </p:txBody>
      </p:sp>
      <p:sp>
        <p:nvSpPr>
          <p:cNvPr id="76" name="Shape 73"/>
          <p:cNvSpPr/>
          <p:nvPr/>
        </p:nvSpPr>
        <p:spPr>
          <a:xfrm>
            <a:off x="9878083" y="4434840"/>
            <a:ext cx="1765277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74"/>
          <p:cNvSpPr/>
          <p:nvPr/>
        </p:nvSpPr>
        <p:spPr>
          <a:xfrm>
            <a:off x="9987811" y="4503420"/>
            <a:ext cx="154582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8" name="Shape 75"/>
          <p:cNvSpPr/>
          <p:nvPr/>
        </p:nvSpPr>
        <p:spPr>
          <a:xfrm>
            <a:off x="548640" y="4800600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Shape 76"/>
          <p:cNvSpPr/>
          <p:nvPr/>
        </p:nvSpPr>
        <p:spPr>
          <a:xfrm>
            <a:off x="548640" y="4800600"/>
            <a:ext cx="5350710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77"/>
          <p:cNvSpPr/>
          <p:nvPr/>
        </p:nvSpPr>
        <p:spPr>
          <a:xfrm>
            <a:off x="658368" y="4869180"/>
            <a:ext cx="513125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administrative closure</a:t>
            </a:r>
            <a:endParaRPr lang="en-US" sz="1500" dirty="0"/>
          </a:p>
        </p:txBody>
      </p:sp>
      <p:sp>
        <p:nvSpPr>
          <p:cNvPr id="81" name="Shape 78"/>
          <p:cNvSpPr/>
          <p:nvPr/>
        </p:nvSpPr>
        <p:spPr>
          <a:xfrm>
            <a:off x="5899350" y="4800600"/>
            <a:ext cx="1737837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Text 79"/>
          <p:cNvSpPr/>
          <p:nvPr/>
        </p:nvSpPr>
        <p:spPr>
          <a:xfrm>
            <a:off x="6009078" y="4869180"/>
            <a:ext cx="151838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83" name="Shape 80"/>
          <p:cNvSpPr/>
          <p:nvPr/>
        </p:nvSpPr>
        <p:spPr>
          <a:xfrm>
            <a:off x="7637187" y="4800600"/>
            <a:ext cx="2240896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Text 81"/>
          <p:cNvSpPr/>
          <p:nvPr/>
        </p:nvSpPr>
        <p:spPr>
          <a:xfrm>
            <a:off x="7746915" y="4869180"/>
            <a:ext cx="2021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500" dirty="0"/>
          </a:p>
        </p:txBody>
      </p:sp>
      <p:sp>
        <p:nvSpPr>
          <p:cNvPr id="85" name="Shape 82"/>
          <p:cNvSpPr/>
          <p:nvPr/>
        </p:nvSpPr>
        <p:spPr>
          <a:xfrm>
            <a:off x="9878083" y="4800600"/>
            <a:ext cx="1765277" cy="36576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83"/>
          <p:cNvSpPr/>
          <p:nvPr/>
        </p:nvSpPr>
        <p:spPr>
          <a:xfrm>
            <a:off x="9987811" y="4869180"/>
            <a:ext cx="154582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87" name="Shape 84"/>
          <p:cNvSpPr/>
          <p:nvPr/>
        </p:nvSpPr>
        <p:spPr>
          <a:xfrm>
            <a:off x="548640" y="5166360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Shape 85"/>
          <p:cNvSpPr/>
          <p:nvPr/>
        </p:nvSpPr>
        <p:spPr>
          <a:xfrm>
            <a:off x="548640" y="5166360"/>
            <a:ext cx="535071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9" name="Text 86"/>
          <p:cNvSpPr/>
          <p:nvPr/>
        </p:nvSpPr>
        <p:spPr>
          <a:xfrm>
            <a:off x="658368" y="5234940"/>
            <a:ext cx="513125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clients</a:t>
            </a:r>
            <a:endParaRPr lang="en-US" sz="1500" dirty="0"/>
          </a:p>
        </p:txBody>
      </p:sp>
      <p:sp>
        <p:nvSpPr>
          <p:cNvPr id="90" name="Shape 87"/>
          <p:cNvSpPr/>
          <p:nvPr/>
        </p:nvSpPr>
        <p:spPr>
          <a:xfrm>
            <a:off x="5899350" y="5166360"/>
            <a:ext cx="1737837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Text 88"/>
          <p:cNvSpPr/>
          <p:nvPr/>
        </p:nvSpPr>
        <p:spPr>
          <a:xfrm>
            <a:off x="6009078" y="5234940"/>
            <a:ext cx="151838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500" dirty="0"/>
          </a:p>
        </p:txBody>
      </p:sp>
      <p:sp>
        <p:nvSpPr>
          <p:cNvPr id="92" name="Shape 89"/>
          <p:cNvSpPr/>
          <p:nvPr/>
        </p:nvSpPr>
        <p:spPr>
          <a:xfrm>
            <a:off x="7637187" y="5166360"/>
            <a:ext cx="2240896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Text 90"/>
          <p:cNvSpPr/>
          <p:nvPr/>
        </p:nvSpPr>
        <p:spPr>
          <a:xfrm>
            <a:off x="7746915" y="5234940"/>
            <a:ext cx="2021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94" name="Shape 91"/>
          <p:cNvSpPr/>
          <p:nvPr/>
        </p:nvSpPr>
        <p:spPr>
          <a:xfrm>
            <a:off x="9878083" y="5166360"/>
            <a:ext cx="1765277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5" name="Text 92"/>
          <p:cNvSpPr/>
          <p:nvPr/>
        </p:nvSpPr>
        <p:spPr>
          <a:xfrm>
            <a:off x="9987811" y="5234940"/>
            <a:ext cx="154582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500" dirty="0"/>
          </a:p>
        </p:txBody>
      </p:sp>
      <p:sp>
        <p:nvSpPr>
          <p:cNvPr id="96" name="Shape 93"/>
          <p:cNvSpPr/>
          <p:nvPr/>
        </p:nvSpPr>
        <p:spPr>
          <a:xfrm>
            <a:off x="548640" y="5532120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Text 94"/>
          <p:cNvSpPr/>
          <p:nvPr/>
        </p:nvSpPr>
        <p:spPr>
          <a:xfrm>
            <a:off x="548640" y="5696712"/>
            <a:ext cx="1109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clients re-arrested after admission | 4.55% of 44 clients served</a:t>
            </a:r>
            <a:endParaRPr lang="en-US" sz="2000" dirty="0"/>
          </a:p>
        </p:txBody>
      </p:sp>
      <p:sp>
        <p:nvSpPr>
          <p:cNvPr id="98" name="Text 95"/>
          <p:cNvSpPr/>
          <p:nvPr/>
        </p:nvSpPr>
        <p:spPr>
          <a:xfrm>
            <a:off x="548640" y="6153912"/>
            <a:ext cx="1109472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enrollment status per client; rearrests can overlap these statuses. Of the 10 completions, 9 exited to permanent housing. September 30 status reconciliation pending.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OUTCOMES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57784"/>
            <a:ext cx="11091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 Outcomes Among Program Exits</a:t>
            </a:r>
            <a:endParaRPr lang="en-US" sz="3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9167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clients exited; 9 secured permanent housing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3383280" cy="2743200"/>
          </a:xfrm>
          <a:prstGeom prst="rect">
            <a:avLst/>
          </a:prstGeom>
          <a:solidFill>
            <a:srgbClr val="F0F5F4"/>
          </a:solidFill>
          <a:ln w="9525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 txBox="1"/>
          <p:nvPr/>
        </p:nvSpPr>
        <p:spPr>
          <a:xfrm>
            <a:off x="777240" y="205740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66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10896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Permanently housed at exit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931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90.0% of 10 program exits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4297680" y="1874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outcomes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4297680" y="22128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Total: 10 program exits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297680" y="26517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Permanently housed at exit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10058400" y="265176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0881360" y="2651760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90.0%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297680" y="2999232"/>
            <a:ext cx="7342632" cy="146304"/>
          </a:xfrm>
          <a:prstGeom prst="rect">
            <a:avLst/>
          </a:prstGeom>
          <a:solidFill>
            <a:srgbClr val="DCE5E3"/>
          </a:solidFill>
          <a:ln w="3175">
            <a:solidFill>
              <a:srgbClr val="DCE5E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4297680" y="2999232"/>
            <a:ext cx="6608369" cy="146304"/>
          </a:xfrm>
          <a:prstGeom prst="rect">
            <a:avLst/>
          </a:prstGeom>
          <a:solidFill>
            <a:srgbClr val="0F3A3A"/>
          </a:solidFill>
          <a:ln w="3175">
            <a:solidFill>
              <a:srgbClr val="0F3A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 txBox="1"/>
          <p:nvPr/>
        </p:nvSpPr>
        <p:spPr>
          <a:xfrm>
            <a:off x="4297680" y="33832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Exited without permanent housing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10058400" y="33832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10881360" y="3383280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10.0%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297680" y="3730752"/>
            <a:ext cx="7342632" cy="146304"/>
          </a:xfrm>
          <a:prstGeom prst="rect">
            <a:avLst/>
          </a:prstGeom>
          <a:solidFill>
            <a:srgbClr val="DCE5E3"/>
          </a:solidFill>
          <a:ln w="3175">
            <a:solidFill>
              <a:srgbClr val="DCE5E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4297680" y="3730752"/>
            <a:ext cx="734263" cy="146304"/>
          </a:xfrm>
          <a:prstGeom prst="rect">
            <a:avLst/>
          </a:prstGeom>
          <a:solidFill>
            <a:srgbClr val="779B9B"/>
          </a:solidFill>
          <a:ln w="3175">
            <a:solidFill>
              <a:srgbClr val="779B9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 txBox="1"/>
          <p:nvPr/>
        </p:nvSpPr>
        <p:spPr>
          <a:xfrm>
            <a:off x="548640" y="4846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Fresh Start Academy and 1 New Beginnings client secured permanent housing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13892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New Beginnings client remains engaged in post-exit senior-housing navigation.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48640" y="5577840"/>
            <a:ext cx="11091672" cy="713232"/>
          </a:xfrm>
          <a:prstGeom prst="rect">
            <a:avLst/>
          </a:prstGeom>
          <a:solidFill>
            <a:srgbClr val="F0F5F4"/>
          </a:solidFill>
          <a:ln w="9525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 txBox="1"/>
          <p:nvPr/>
        </p:nvSpPr>
        <p:spPr>
          <a:xfrm>
            <a:off x="731520" y="5577840"/>
            <a:ext cx="10744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New Beginnings client exited without permanent housing after staff assisted with applications to multiple senior-housing programs. He remains engaged in post-exit housing navigation and hopes to secure permanent senior housing by December 2026.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OUTCOMES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57784"/>
            <a:ext cx="11091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 Housing | Key Wins</a:t>
            </a:r>
            <a:endParaRPr lang="en-US" sz="3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9167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YTD results | Practical progress toward independent living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3383280" cy="3566160"/>
          </a:xfrm>
          <a:prstGeom prst="rect">
            <a:avLst/>
          </a:prstGeom>
          <a:solidFill>
            <a:srgbClr val="F0F5F4"/>
          </a:solidFill>
          <a:ln w="9525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 txBox="1"/>
          <p:nvPr/>
        </p:nvSpPr>
        <p:spPr>
          <a:xfrm>
            <a:off x="777240" y="210312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7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38328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Permanently housed at exit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42519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90.0% of 10 program exits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297680" y="1874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Fresh Start Academy clients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4297680" y="22860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 housing represents a concrete transition from program housing to independent living.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297680" y="2971800"/>
            <a:ext cx="7342632" cy="0"/>
          </a:xfrm>
          <a:prstGeom prst="line">
            <a:avLst/>
          </a:prstGeom>
          <a:noFill/>
          <a:ln w="12700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 txBox="1"/>
          <p:nvPr/>
        </p:nvSpPr>
        <p:spPr>
          <a:xfrm>
            <a:off x="4297680" y="3108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New Beginnings client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4297680" y="35204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New Beginnings client secured permanent housing after program exit.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97680" y="4206240"/>
            <a:ext cx="7342632" cy="0"/>
          </a:xfrm>
          <a:prstGeom prst="line">
            <a:avLst/>
          </a:prstGeom>
          <a:noFill/>
          <a:ln w="12700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4297680" y="4343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continuing housing case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4297680" y="47548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continue senior-housing applications and navigation after program exit.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OUTCOMES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Independence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clients achieved practical milestones that support everyday independence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874520"/>
            <a:ext cx="3977640" cy="349300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86384" y="2121408"/>
            <a:ext cx="350215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8400" dirty="0"/>
          </a:p>
        </p:txBody>
      </p:sp>
      <p:sp>
        <p:nvSpPr>
          <p:cNvPr id="10" name="Text 7"/>
          <p:cNvSpPr/>
          <p:nvPr/>
        </p:nvSpPr>
        <p:spPr>
          <a:xfrm>
            <a:off x="804672" y="3639312"/>
            <a:ext cx="34564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with at least one</a:t>
            </a:r>
            <a:endParaRPr lang="en-US" sz="2300" dirty="0"/>
          </a:p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 milestone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804672" y="4745736"/>
            <a:ext cx="343814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59.1% of the 44 reviewed clients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992624" y="1938528"/>
            <a:ext cx="66476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outcomes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4992624" y="2432304"/>
            <a:ext cx="664768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Total: 44 client records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992624" y="2953512"/>
            <a:ext cx="4892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 milestone documented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0131552" y="2916936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2500" dirty="0"/>
          </a:p>
        </p:txBody>
      </p:sp>
      <p:sp>
        <p:nvSpPr>
          <p:cNvPr id="16" name="Text 13"/>
          <p:cNvSpPr/>
          <p:nvPr/>
        </p:nvSpPr>
        <p:spPr>
          <a:xfrm>
            <a:off x="10863072" y="2953512"/>
            <a:ext cx="749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59.1%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4992624" y="3465576"/>
            <a:ext cx="6647688" cy="128016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4992624" y="3465576"/>
            <a:ext cx="3928179" cy="128016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4992624" y="4005072"/>
            <a:ext cx="4892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client records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10131552" y="3968496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2500" dirty="0"/>
          </a:p>
        </p:txBody>
      </p:sp>
      <p:sp>
        <p:nvSpPr>
          <p:cNvPr id="21" name="Text 18"/>
          <p:cNvSpPr/>
          <p:nvPr/>
        </p:nvSpPr>
        <p:spPr>
          <a:xfrm>
            <a:off x="10863072" y="4005072"/>
            <a:ext cx="749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40.9%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4992624" y="4517136"/>
            <a:ext cx="6647688" cy="128016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4992624" y="4517136"/>
            <a:ext cx="2719509" cy="128016"/>
          </a:xfrm>
          <a:prstGeom prst="rect">
            <a:avLst/>
          </a:prstGeom>
          <a:solidFill>
            <a:srgbClr val="779B9B"/>
          </a:solidFill>
          <a:ln w="12700">
            <a:solidFill>
              <a:srgbClr val="779B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548640" y="5641848"/>
            <a:ext cx="1109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 steps include school enrollment, licensing, transportation, health care and financial goals: practical progress toward independent living.</a:t>
            </a: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OUTCOMES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Self-Sufficiency | Key Wins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YTD results | Practical progress toward independent living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856232"/>
            <a:ext cx="4023360" cy="4078224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77240" y="2139696"/>
            <a:ext cx="35661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9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59.1%</a:t>
            </a:r>
            <a:endParaRPr lang="en-US" sz="6900" dirty="0"/>
          </a:p>
        </p:txBody>
      </p:sp>
      <p:sp>
        <p:nvSpPr>
          <p:cNvPr id="10" name="Text 7"/>
          <p:cNvSpPr/>
          <p:nvPr/>
        </p:nvSpPr>
        <p:spPr>
          <a:xfrm>
            <a:off x="795528" y="3666744"/>
            <a:ext cx="353872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Achieved a completed</a:t>
            </a:r>
            <a:endParaRPr lang="en-US" sz="2300" dirty="0"/>
          </a:p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self-sufficiency milestone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795528" y="517550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of 44 clients through September 30, 2026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001768" y="1892808"/>
            <a:ext cx="6638544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barriers addressed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5001768" y="2478024"/>
            <a:ext cx="663854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 steps include transportation, licensing, health care and financial goals.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5001768" y="3108960"/>
            <a:ext cx="6638544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5001768" y="3264408"/>
            <a:ext cx="6638544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 and skills</a:t>
            </a:r>
            <a:endParaRPr lang="en-US" sz="2300" dirty="0"/>
          </a:p>
        </p:txBody>
      </p:sp>
      <p:sp>
        <p:nvSpPr>
          <p:cNvPr id="16" name="Text 13"/>
          <p:cNvSpPr/>
          <p:nvPr/>
        </p:nvSpPr>
        <p:spPr>
          <a:xfrm>
            <a:off x="5001768" y="3849624"/>
            <a:ext cx="663854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enrollment and training milestones support clients’ next steps toward independence.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5001768" y="4480560"/>
            <a:ext cx="6638544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5001768" y="4636008"/>
            <a:ext cx="6638544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Year-to-date progress</a:t>
            </a:r>
            <a:endParaRPr lang="en-US" sz="2300" dirty="0"/>
          </a:p>
        </p:txBody>
      </p:sp>
      <p:sp>
        <p:nvSpPr>
          <p:cNvPr id="19" name="Text 16"/>
          <p:cNvSpPr/>
          <p:nvPr/>
        </p:nvSpPr>
        <p:spPr>
          <a:xfrm>
            <a:off x="5001768" y="5221224"/>
            <a:ext cx="663854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Newly documented achievements include a Class A license, transportation access and health appointments.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OUTCOMES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 and Earned Income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clients had paid work documented, including 16 who reported new work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874520"/>
            <a:ext cx="3977640" cy="349300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86384" y="2121408"/>
            <a:ext cx="350215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8400" dirty="0"/>
          </a:p>
        </p:txBody>
      </p:sp>
      <p:sp>
        <p:nvSpPr>
          <p:cNvPr id="10" name="Text 7"/>
          <p:cNvSpPr/>
          <p:nvPr/>
        </p:nvSpPr>
        <p:spPr>
          <a:xfrm>
            <a:off x="804672" y="3639312"/>
            <a:ext cx="34564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with paid work</a:t>
            </a:r>
            <a:endParaRPr lang="en-US" sz="2300" dirty="0"/>
          </a:p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804672" y="4745736"/>
            <a:ext cx="343814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72.7% of the 44 reviewed clients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992624" y="1938528"/>
            <a:ext cx="66476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outcomes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4992624" y="2432304"/>
            <a:ext cx="664768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Total: 44 client records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992624" y="2953512"/>
            <a:ext cx="4892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work documented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0131552" y="2916936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2500" dirty="0"/>
          </a:p>
        </p:txBody>
      </p:sp>
      <p:sp>
        <p:nvSpPr>
          <p:cNvPr id="16" name="Text 13"/>
          <p:cNvSpPr/>
          <p:nvPr/>
        </p:nvSpPr>
        <p:spPr>
          <a:xfrm>
            <a:off x="10863072" y="2953512"/>
            <a:ext cx="749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72.7%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4992624" y="3465576"/>
            <a:ext cx="6647688" cy="128016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4992624" y="3465576"/>
            <a:ext cx="4834682" cy="128016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4992624" y="4005072"/>
            <a:ext cx="4892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client records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10131552" y="3968496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2500" dirty="0"/>
          </a:p>
        </p:txBody>
      </p:sp>
      <p:sp>
        <p:nvSpPr>
          <p:cNvPr id="21" name="Text 18"/>
          <p:cNvSpPr/>
          <p:nvPr/>
        </p:nvSpPr>
        <p:spPr>
          <a:xfrm>
            <a:off x="10863072" y="4005072"/>
            <a:ext cx="749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27.3%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4992624" y="4517136"/>
            <a:ext cx="6647688" cy="128016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4992624" y="4517136"/>
            <a:ext cx="1813006" cy="128016"/>
          </a:xfrm>
          <a:prstGeom prst="rect">
            <a:avLst/>
          </a:prstGeom>
          <a:solidFill>
            <a:srgbClr val="779B9B"/>
          </a:solidFill>
          <a:ln w="12700">
            <a:solidFill>
              <a:srgbClr val="779B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548640" y="5641848"/>
            <a:ext cx="1109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earned income through security, construction, other jobs and self-employment while working toward greater financial independence.</a:t>
            </a:r>
            <a:endParaRPr lang="en-US" sz="1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OUTCOMES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 | Key Wins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YTD results | Practical progress toward independent living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856232"/>
            <a:ext cx="4023360" cy="4078224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77240" y="2139696"/>
            <a:ext cx="35661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9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72.7%</a:t>
            </a:r>
            <a:endParaRPr lang="en-US" sz="6900" dirty="0"/>
          </a:p>
        </p:txBody>
      </p:sp>
      <p:sp>
        <p:nvSpPr>
          <p:cNvPr id="10" name="Text 7"/>
          <p:cNvSpPr/>
          <p:nvPr/>
        </p:nvSpPr>
        <p:spPr>
          <a:xfrm>
            <a:off x="795528" y="3666744"/>
            <a:ext cx="353872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Had paid work</a:t>
            </a:r>
            <a:endParaRPr lang="en-US" sz="2300" dirty="0"/>
          </a:p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795528" y="517550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of 44 clients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001768" y="1892808"/>
            <a:ext cx="6638544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clients reported new work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5001768" y="2478024"/>
            <a:ext cx="663854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paid work includes jobs, construction, security and self-employment.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5001768" y="3108960"/>
            <a:ext cx="6638544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5001768" y="3264408"/>
            <a:ext cx="6638544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 for opportunity</a:t>
            </a:r>
            <a:endParaRPr lang="en-US" sz="2300" dirty="0"/>
          </a:p>
        </p:txBody>
      </p:sp>
      <p:sp>
        <p:nvSpPr>
          <p:cNvPr id="16" name="Text 13"/>
          <p:cNvSpPr/>
          <p:nvPr/>
        </p:nvSpPr>
        <p:spPr>
          <a:xfrm>
            <a:off x="5001768" y="3849624"/>
            <a:ext cx="663854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management supports applications, interviews, training, transportation and work-related needs.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5001768" y="4480560"/>
            <a:ext cx="6638544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5001768" y="4636008"/>
            <a:ext cx="6638544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and independence</a:t>
            </a:r>
            <a:endParaRPr lang="en-US" sz="2300" dirty="0"/>
          </a:p>
        </p:txBody>
      </p:sp>
      <p:sp>
        <p:nvSpPr>
          <p:cNvPr id="19" name="Text 16"/>
          <p:cNvSpPr/>
          <p:nvPr/>
        </p:nvSpPr>
        <p:spPr>
          <a:xfrm>
            <a:off x="5001768" y="5221224"/>
            <a:ext cx="663854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are building work experience while pursuing employment and financial goals.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SAFETY &amp; REENTRY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Housing. Support. Safer Communities.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of 44 clients had no recorded qualifying post-admission rearrest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847088"/>
            <a:ext cx="4050792" cy="289864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58952" y="1993392"/>
            <a:ext cx="363931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95.45%</a:t>
            </a:r>
            <a:endParaRPr lang="en-US" sz="6700" dirty="0"/>
          </a:p>
        </p:txBody>
      </p:sp>
      <p:sp>
        <p:nvSpPr>
          <p:cNvPr id="10" name="Text 7"/>
          <p:cNvSpPr/>
          <p:nvPr/>
        </p:nvSpPr>
        <p:spPr>
          <a:xfrm>
            <a:off x="768096" y="3145536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recorded qualifying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post-admission rearrest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768096" y="3950208"/>
            <a:ext cx="3611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of 44 clients served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68096" y="4398264"/>
            <a:ext cx="36118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4.55% recorded rearrest rate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965192" y="1865376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 paired with consistent support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4965192" y="2377440"/>
            <a:ext cx="66751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housing, weekly case management and practical assistance support clients as they rebuild their lives and work toward a crime-free future.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4965192" y="3502152"/>
            <a:ext cx="6675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354 one-on-one sessions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food support for clients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824 weekly notes documenting client support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48640" y="4937760"/>
            <a:ext cx="11094720" cy="100584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713232" y="5038344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credit the program with helping them avoid crime</a:t>
            </a:r>
            <a:endParaRPr lang="en-US" sz="2100" dirty="0"/>
          </a:p>
        </p:txBody>
      </p:sp>
      <p:sp>
        <p:nvSpPr>
          <p:cNvPr id="18" name="Text 15"/>
          <p:cNvSpPr/>
          <p:nvPr/>
        </p:nvSpPr>
        <p:spPr>
          <a:xfrm>
            <a:off x="4553712" y="5038344"/>
            <a:ext cx="68762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22 respondents said the program made them less likely to commit crime. 21 of 22 said it helped keep them from jail or prison; one left that item blank.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548640" y="6016752"/>
            <a:ext cx="11094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2026 survey | Clients’ own assessment of the program’s impact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548640" y="6245352"/>
            <a:ext cx="110947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rearrest rate: 2 of 44 clients = 4.55%. Excludes pre-admission arrests and previously scheduled sentences.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SAFETY | HISTORICAL COMPARISON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Rearrests | 2025 and 2026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January–August 2025 compared with available 2026 YTD records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828800"/>
            <a:ext cx="5385816" cy="1901952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49808" y="1984248"/>
            <a:ext cx="4983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JANUARY–AUGUST 2025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49808" y="2313432"/>
            <a:ext cx="4983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3.70%</a:t>
            </a:r>
            <a:endParaRPr lang="en-US" sz="5400" dirty="0"/>
          </a:p>
        </p:txBody>
      </p:sp>
      <p:sp>
        <p:nvSpPr>
          <p:cNvPr id="11" name="Text 8"/>
          <p:cNvSpPr/>
          <p:nvPr/>
        </p:nvSpPr>
        <p:spPr>
          <a:xfrm>
            <a:off x="749808" y="3209544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new arrests / 54 clients served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254496" y="1828800"/>
            <a:ext cx="5385816" cy="1901952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455664" y="1984248"/>
            <a:ext cx="4983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YTD | SEPTEMBER UPDATE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55664" y="2313432"/>
            <a:ext cx="4983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4.55%</a:t>
            </a:r>
            <a:endParaRPr lang="en-US" sz="5400" dirty="0"/>
          </a:p>
        </p:txBody>
      </p:sp>
      <p:sp>
        <p:nvSpPr>
          <p:cNvPr id="15" name="Text 12"/>
          <p:cNvSpPr/>
          <p:nvPr/>
        </p:nvSpPr>
        <p:spPr>
          <a:xfrm>
            <a:off x="6455664" y="3209544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clients re-arrested / 44 clients served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548640" y="3959352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recorded arrests in each reporting population; the percentages reflect different numbers served.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548640" y="4764024"/>
            <a:ext cx="1109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history in the November 2025 AB 109 report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548640" y="5212080"/>
            <a:ext cx="110947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January–October 2025: 2 new arrests / 58 served = 3.45% (page 155).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2024–YTD 2025 combined: 6 returns to incarceration / 110 served = 5.5% as reported (page 105). This is not a 2025-only rate.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548640" y="6071616"/>
            <a:ext cx="1109472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definitions and periods are summarized in the Reporting Notes.</a:t>
            </a:r>
            <a:endParaRPr lang="en-US" sz="11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 + SERVICES | PUBLIC SAFETY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Results in the Context of Research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and New Beginnings | 44 clients served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847088"/>
            <a:ext cx="2688336" cy="1316736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04088" y="1956816"/>
            <a:ext cx="2377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95.45%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704088" y="2624328"/>
            <a:ext cx="2377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recorded qualifying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post-admission rearrest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392424" y="1847088"/>
            <a:ext cx="2688336" cy="1316736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547872" y="1956816"/>
            <a:ext cx="2377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4000" dirty="0"/>
          </a:p>
        </p:txBody>
      </p:sp>
      <p:sp>
        <p:nvSpPr>
          <p:cNvPr id="13" name="Text 10"/>
          <p:cNvSpPr/>
          <p:nvPr/>
        </p:nvSpPr>
        <p:spPr>
          <a:xfrm>
            <a:off x="3547872" y="2624328"/>
            <a:ext cx="2377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with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work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236208" y="1847088"/>
            <a:ext cx="2688336" cy="1316736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391656" y="1956816"/>
            <a:ext cx="2377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4000" dirty="0"/>
          </a:p>
        </p:txBody>
      </p:sp>
      <p:sp>
        <p:nvSpPr>
          <p:cNvPr id="16" name="Text 13"/>
          <p:cNvSpPr/>
          <p:nvPr/>
        </p:nvSpPr>
        <p:spPr>
          <a:xfrm>
            <a:off x="6391656" y="2624328"/>
            <a:ext cx="2377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Permanently housed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program exit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9079992" y="1847088"/>
            <a:ext cx="2688336" cy="1316736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9235440" y="1956816"/>
            <a:ext cx="2377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4000" dirty="0"/>
          </a:p>
        </p:txBody>
      </p:sp>
      <p:sp>
        <p:nvSpPr>
          <p:cNvPr id="19" name="Text 16"/>
          <p:cNvSpPr/>
          <p:nvPr/>
        </p:nvSpPr>
        <p:spPr>
          <a:xfrm>
            <a:off x="9235440" y="2624328"/>
            <a:ext cx="2377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achieving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self-sufficiency milestones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548640" y="3346704"/>
            <a:ext cx="11094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approach: stable housing, food, 24/7 staffing, case management, mentoring, employment assistance and permanent-housing support.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548640" y="4041648"/>
            <a:ext cx="110947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research supports the housing-and-services approach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548640" y="4498848"/>
            <a:ext cx="3520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Denver randomized trial: 40% fewer arrests over three years among people offered supportive housing and intensive services.</a:t>
            </a:r>
            <a:endParaRPr lang="en-US" sz="1400" dirty="0"/>
          </a:p>
        </p:txBody>
      </p:sp>
      <p:sp>
        <p:nvSpPr>
          <p:cNvPr id="23" name="Text 20">
            <a:hlinkClick r:id="rId3"/>
          </p:cNvPr>
          <p:cNvSpPr/>
          <p:nvPr/>
        </p:nvSpPr>
        <p:spPr>
          <a:xfrm>
            <a:off x="548640" y="5367528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u="sng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Urban Institute · 2021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334256" y="4498848"/>
            <a:ext cx="3520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Ohio evaluation: 27.3% rearrested with supportive housing versus 37.3% in the comparison group over one year.</a:t>
            </a:r>
            <a:endParaRPr lang="en-US" sz="1400" dirty="0"/>
          </a:p>
        </p:txBody>
      </p:sp>
      <p:sp>
        <p:nvSpPr>
          <p:cNvPr id="25" name="Text 22">
            <a:hlinkClick r:id="rId4"/>
          </p:cNvPr>
          <p:cNvSpPr/>
          <p:nvPr/>
        </p:nvSpPr>
        <p:spPr>
          <a:xfrm>
            <a:off x="4334256" y="5367528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u="sng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Urban Institute · 2012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8119872" y="4498848"/>
            <a:ext cx="3520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Angeles Just in Reach: 56% had no qualifying return to jail over two years after receiving housing and intensive support.</a:t>
            </a:r>
            <a:endParaRPr lang="en-US" sz="1400" dirty="0"/>
          </a:p>
        </p:txBody>
      </p:sp>
      <p:sp>
        <p:nvSpPr>
          <p:cNvPr id="27" name="Text 24">
            <a:hlinkClick r:id="rId5"/>
          </p:cNvPr>
          <p:cNvSpPr/>
          <p:nvPr/>
        </p:nvSpPr>
        <p:spPr>
          <a:xfrm>
            <a:off x="8119872" y="5367528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u="sng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HUD Cityscape · 2023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548640" y="5696712"/>
            <a:ext cx="11094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examine similar approaches; populations, definitions and follow-up periods differ. Our results reflect our own program records, not a head-to-head evaluation.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548640" y="6263640"/>
            <a:ext cx="110947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of 44 had no recorded qualifying post-admission rearrest. Outcome categories overlap; September records available to date.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PROVIDED | PROGRAM REACH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Support &amp; Reach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reach, documented services and practical assistance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856232"/>
            <a:ext cx="3749040" cy="457200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85800" y="196596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YTD outcome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4297680" y="1856232"/>
            <a:ext cx="2468880" cy="457200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434840" y="1965960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766560" y="1856232"/>
            <a:ext cx="2560320" cy="457200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903720" y="196596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Beginnings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9326880" y="1856232"/>
            <a:ext cx="2313432" cy="457200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464040" y="1965960"/>
            <a:ext cx="20391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85800" y="2478024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served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4434840" y="247802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6903720" y="247802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9464040" y="2478024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2600" dirty="0"/>
          </a:p>
        </p:txBody>
      </p:sp>
      <p:sp>
        <p:nvSpPr>
          <p:cNvPr id="20" name="Shape 17"/>
          <p:cNvSpPr/>
          <p:nvPr/>
        </p:nvSpPr>
        <p:spPr>
          <a:xfrm>
            <a:off x="548640" y="3035808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685800" y="32004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 housing at exit</a:t>
            </a:r>
            <a:endParaRPr lang="en-US" sz="1900" dirty="0"/>
          </a:p>
        </p:txBody>
      </p:sp>
      <p:sp>
        <p:nvSpPr>
          <p:cNvPr id="22" name="Text 19"/>
          <p:cNvSpPr/>
          <p:nvPr/>
        </p:nvSpPr>
        <p:spPr>
          <a:xfrm>
            <a:off x="4434840" y="32004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2600" dirty="0"/>
          </a:p>
        </p:txBody>
      </p:sp>
      <p:sp>
        <p:nvSpPr>
          <p:cNvPr id="23" name="Text 20"/>
          <p:cNvSpPr/>
          <p:nvPr/>
        </p:nvSpPr>
        <p:spPr>
          <a:xfrm>
            <a:off x="6903720" y="3200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</p:txBody>
      </p:sp>
      <p:sp>
        <p:nvSpPr>
          <p:cNvPr id="24" name="Text 21"/>
          <p:cNvSpPr/>
          <p:nvPr/>
        </p:nvSpPr>
        <p:spPr>
          <a:xfrm>
            <a:off x="9464040" y="3200400"/>
            <a:ext cx="2039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2600" dirty="0"/>
          </a:p>
        </p:txBody>
      </p:sp>
      <p:sp>
        <p:nvSpPr>
          <p:cNvPr id="25" name="Shape 22"/>
          <p:cNvSpPr/>
          <p:nvPr/>
        </p:nvSpPr>
        <p:spPr>
          <a:xfrm>
            <a:off x="548640" y="3758184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548640" y="4105656"/>
            <a:ext cx="5367528" cy="1408176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758952" y="4242816"/>
            <a:ext cx="182880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9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354</a:t>
            </a:r>
            <a:endParaRPr lang="en-US" sz="4900" dirty="0"/>
          </a:p>
        </p:txBody>
      </p:sp>
      <p:sp>
        <p:nvSpPr>
          <p:cNvPr id="28" name="Text 25"/>
          <p:cNvSpPr/>
          <p:nvPr/>
        </p:nvSpPr>
        <p:spPr>
          <a:xfrm>
            <a:off x="2770632" y="4489704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One-on-one sessions</a:t>
            </a:r>
            <a:endParaRPr lang="en-US" sz="2200" dirty="0"/>
          </a:p>
        </p:txBody>
      </p:sp>
      <p:sp>
        <p:nvSpPr>
          <p:cNvPr id="29" name="Shape 26"/>
          <p:cNvSpPr/>
          <p:nvPr/>
        </p:nvSpPr>
        <p:spPr>
          <a:xfrm>
            <a:off x="6272784" y="4105656"/>
            <a:ext cx="5367528" cy="1408176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6483096" y="4242816"/>
            <a:ext cx="182880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9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824</a:t>
            </a:r>
            <a:endParaRPr lang="en-US" sz="4900" dirty="0"/>
          </a:p>
        </p:txBody>
      </p:sp>
      <p:sp>
        <p:nvSpPr>
          <p:cNvPr id="31" name="Text 28"/>
          <p:cNvSpPr/>
          <p:nvPr/>
        </p:nvSpPr>
        <p:spPr>
          <a:xfrm>
            <a:off x="8494776" y="4489704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note entries</a:t>
            </a:r>
            <a:endParaRPr lang="en-US" sz="2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HOUSING ENVIRONMENT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Welcoming Place to Rebuild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| Furnished apartment interiors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938528"/>
            <a:ext cx="5428487" cy="3584448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user/workspace/review/attached_ytd/photos/Units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59" y="1938528"/>
            <a:ext cx="5375450" cy="358444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" y="5605272"/>
            <a:ext cx="5428487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Apartment kitchenette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14871" y="1938528"/>
            <a:ext cx="5428487" cy="3584448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user/workspace/review/attached_ytd/photos/Units-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390" y="1938528"/>
            <a:ext cx="5375450" cy="35844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214871" y="5605272"/>
            <a:ext cx="5428487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Kitchen and everyday living space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48640" y="6053328"/>
            <a:ext cx="110947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housing provides the foundation for individualized support and progress.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HOUSING ENVIRONMENT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Everyday Independence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| Practical amenities within the housing environment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938528"/>
            <a:ext cx="6766560" cy="3584448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user/workspace/review/attached_ytd/photos/Units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909" y="1938528"/>
            <a:ext cx="5144022" cy="358444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" y="5605272"/>
            <a:ext cx="67665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In-unit laundry and living space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552944" y="1938528"/>
            <a:ext cx="4090416" cy="3584448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user/workspace/review/attached_ytd/photos/Units-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2962" y="1938528"/>
            <a:ext cx="2390379" cy="35844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552944" y="5605272"/>
            <a:ext cx="409041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Bathroom facilities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48640" y="6053328"/>
            <a:ext cx="110947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place to manage daily needs while working toward self-sufficiency.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HOUSING ENVIRONMENT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Beginnings: A Place to Start Again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housing at 2705 Ritchie Street, Oakland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938528"/>
            <a:ext cx="6492240" cy="370332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user/workspace/review/attached_ytd/photos/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7" y="1938528"/>
            <a:ext cx="5557506" cy="37033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" y="5724144"/>
            <a:ext cx="6492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Beginnings house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296912" y="1874520"/>
            <a:ext cx="4343400" cy="169164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user/workspace/review/attached_ytd/photos/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0170" y="1874520"/>
            <a:ext cx="2536883" cy="16916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96912" y="3648456"/>
            <a:ext cx="4343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living room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7296912" y="4014216"/>
            <a:ext cx="4343400" cy="169164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/home/user/workspace/review/attached_ytd/photos/1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0170" y="4014216"/>
            <a:ext cx="2536883" cy="169164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296912" y="5788152"/>
            <a:ext cx="4343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Furnished bedroom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548640" y="6053328"/>
            <a:ext cx="110947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housing supports the pathway toward employment and permanent housing.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HOUSING ENVIRONMENT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New Beginnings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Living spaces designed for daily routines and a stable home environment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938528"/>
            <a:ext cx="6492240" cy="370332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user/workspace/review/attached_ytd/photos/1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901" y="1938528"/>
            <a:ext cx="5553718" cy="37033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" y="5724144"/>
            <a:ext cx="6492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living space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296912" y="1874520"/>
            <a:ext cx="4343400" cy="169164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user/workspace/review/attached_ytd/photos/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0170" y="1874520"/>
            <a:ext cx="2536883" cy="16916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96912" y="3648456"/>
            <a:ext cx="4343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Kitchen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7296912" y="4014216"/>
            <a:ext cx="4343400" cy="169164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/home/user/workspace/review/attached_ytd/photos/1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0170" y="4014216"/>
            <a:ext cx="2536883" cy="169164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296912" y="5788152"/>
            <a:ext cx="4343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Furnished bedroom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548640" y="6053328"/>
            <a:ext cx="110947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 and wraparound support work together throughout the reentry journey.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sz="1050" b="1">
                <a:solidFill>
                  <a:srgbClr val="B54129"/>
                </a:solidFill>
                <a:latin typeface="Calibri"/>
              </a:rPr>
              <a:t>OUR HOUSING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57784"/>
            <a:ext cx="1109167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sz="3100" b="1">
                <a:solidFill>
                  <a:srgbClr val="0F3A3A"/>
                </a:solidFill>
                <a:latin typeface="Calibri"/>
              </a:rPr>
              <a:t>New Beginnings: A Safe Place to Rebuild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1091672" cy="3931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0">
                <a:solidFill>
                  <a:srgbClr val="597171"/>
                </a:solidFill>
                <a:latin typeface="Calibri"/>
              </a:rPr>
              <a:t>Program housing at 2705 Ritchie Street, Oakland</a:t>
            </a:r>
          </a:p>
        </p:txBody>
      </p:sp>
      <p:pic>
        <p:nvPicPr>
          <p:cNvPr id="5" name="Picture 4" descr="2705-RITCHIE-ST_-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" y="1783080"/>
            <a:ext cx="3337560" cy="1888236"/>
          </a:xfrm>
          <a:prstGeom prst="rect">
            <a:avLst/>
          </a:prstGeom>
        </p:spPr>
      </p:pic>
      <p:pic>
        <p:nvPicPr>
          <p:cNvPr id="6" name="Picture 5" descr="2705-RITCHIE-ST_-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696" y="1783080"/>
            <a:ext cx="3337560" cy="1888236"/>
          </a:xfrm>
          <a:prstGeom prst="rect">
            <a:avLst/>
          </a:prstGeom>
        </p:spPr>
      </p:pic>
      <p:pic>
        <p:nvPicPr>
          <p:cNvPr id="7" name="Picture 6" descr="Apt-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1856" y="1783080"/>
            <a:ext cx="3337560" cy="1888236"/>
          </a:xfrm>
          <a:prstGeom prst="rect">
            <a:avLst/>
          </a:prstGeom>
        </p:spPr>
      </p:pic>
      <p:pic>
        <p:nvPicPr>
          <p:cNvPr id="8" name="Picture 7" descr="Units-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536" y="3840480"/>
            <a:ext cx="3337560" cy="1888236"/>
          </a:xfrm>
          <a:prstGeom prst="rect">
            <a:avLst/>
          </a:prstGeom>
        </p:spPr>
      </p:pic>
      <p:pic>
        <p:nvPicPr>
          <p:cNvPr id="9" name="Picture 8" descr="Units-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5696" y="3840480"/>
            <a:ext cx="3337560" cy="1888236"/>
          </a:xfrm>
          <a:prstGeom prst="rect">
            <a:avLst/>
          </a:prstGeom>
        </p:spPr>
      </p:pic>
      <p:pic>
        <p:nvPicPr>
          <p:cNvPr id="10" name="Picture 9" descr="2705-RITCHIE-ST_-74-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1856" y="3840480"/>
            <a:ext cx="3337560" cy="18882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585216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0">
                <a:solidFill>
                  <a:srgbClr val="304B4B"/>
                </a:solidFill>
                <a:latin typeface="Calibri"/>
              </a:rPr>
              <a:t>Stable, furnished living environments support daily routines, self-sufficiency, employment, and the pathway to permanent housing.</a:t>
            </a:r>
          </a:p>
        </p:txBody>
      </p:sp>
      <p:sp>
        <p:nvSpPr>
          <p:cNvPr id="12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13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JOURNEY | INDIVIDUALIZED SUPPORT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Intake to Permanent Housing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client’s pathway begins with intake and an individualized evaluation.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975104"/>
            <a:ext cx="1627632" cy="253288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76656" y="213055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676656" y="2679192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Intake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676656" y="3438144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 the client and identify immediate needs.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2221992" y="3182112"/>
            <a:ext cx="182880" cy="0"/>
          </a:xfrm>
          <a:prstGeom prst="line">
            <a:avLst/>
          </a:prstGeom>
          <a:noFill/>
          <a:ln w="19050">
            <a:solidFill>
              <a:srgbClr val="0F3A3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2441448" y="1975104"/>
            <a:ext cx="1627632" cy="253288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2569464" y="213055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2569464" y="2679192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2569464" y="3438144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strengths, goals already met and barriers.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4114800" y="3182112"/>
            <a:ext cx="182880" cy="0"/>
          </a:xfrm>
          <a:prstGeom prst="line">
            <a:avLst/>
          </a:prstGeom>
          <a:noFill/>
          <a:ln w="19050">
            <a:solidFill>
              <a:srgbClr val="0F3A3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4334256" y="1975104"/>
            <a:ext cx="1627632" cy="253288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4462272" y="213055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800" dirty="0"/>
          </a:p>
        </p:txBody>
      </p:sp>
      <p:sp>
        <p:nvSpPr>
          <p:cNvPr id="20" name="Text 17"/>
          <p:cNvSpPr/>
          <p:nvPr/>
        </p:nvSpPr>
        <p:spPr>
          <a:xfrm>
            <a:off x="4462272" y="2679192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Management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4462272" y="3438144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Client Care Plan and individualized SMART goals.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007608" y="3182112"/>
            <a:ext cx="182880" cy="0"/>
          </a:xfrm>
          <a:prstGeom prst="line">
            <a:avLst/>
          </a:prstGeom>
          <a:noFill/>
          <a:ln w="19050">
            <a:solidFill>
              <a:srgbClr val="0F3A3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6227064" y="1975104"/>
            <a:ext cx="1627632" cy="253288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6355080" y="213055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800" dirty="0"/>
          </a:p>
        </p:txBody>
      </p:sp>
      <p:sp>
        <p:nvSpPr>
          <p:cNvPr id="25" name="Text 22"/>
          <p:cNvSpPr/>
          <p:nvPr/>
        </p:nvSpPr>
        <p:spPr>
          <a:xfrm>
            <a:off x="6355080" y="2679192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Self-Sufficiency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6355080" y="3438144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 ID, documents, transport, phone and essential needs.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7900416" y="3182112"/>
            <a:ext cx="182880" cy="0"/>
          </a:xfrm>
          <a:prstGeom prst="line">
            <a:avLst/>
          </a:prstGeom>
          <a:noFill/>
          <a:ln w="19050">
            <a:solidFill>
              <a:srgbClr val="0F3A3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8119872" y="1975104"/>
            <a:ext cx="1627632" cy="253288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8247888" y="213055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800" dirty="0"/>
          </a:p>
        </p:txBody>
      </p:sp>
      <p:sp>
        <p:nvSpPr>
          <p:cNvPr id="30" name="Text 27"/>
          <p:cNvSpPr/>
          <p:nvPr/>
        </p:nvSpPr>
        <p:spPr>
          <a:xfrm>
            <a:off x="8247888" y="2679192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</a:t>
            </a:r>
            <a:endParaRPr lang="en-US" sz="1700" dirty="0"/>
          </a:p>
        </p:txBody>
      </p:sp>
      <p:sp>
        <p:nvSpPr>
          <p:cNvPr id="31" name="Text 28"/>
          <p:cNvSpPr/>
          <p:nvPr/>
        </p:nvSpPr>
        <p:spPr>
          <a:xfrm>
            <a:off x="8247888" y="3438144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readiness and employment; CORE and partner referrals.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9793224" y="3182112"/>
            <a:ext cx="182880" cy="0"/>
          </a:xfrm>
          <a:prstGeom prst="line">
            <a:avLst/>
          </a:prstGeom>
          <a:noFill/>
          <a:ln w="19050">
            <a:solidFill>
              <a:srgbClr val="0F3A3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0"/>
          <p:cNvSpPr/>
          <p:nvPr/>
        </p:nvSpPr>
        <p:spPr>
          <a:xfrm>
            <a:off x="10012680" y="1975104"/>
            <a:ext cx="1627632" cy="253288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10140696" y="2130552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800" dirty="0"/>
          </a:p>
        </p:txBody>
      </p:sp>
      <p:sp>
        <p:nvSpPr>
          <p:cNvPr id="35" name="Text 32"/>
          <p:cNvSpPr/>
          <p:nvPr/>
        </p:nvSpPr>
        <p:spPr>
          <a:xfrm>
            <a:off x="10140696" y="2679192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</a:t>
            </a:r>
            <a:endParaRPr lang="en-US" sz="1700" dirty="0"/>
          </a:p>
        </p:txBody>
      </p:sp>
      <p:sp>
        <p:nvSpPr>
          <p:cNvPr id="36" name="Text 33"/>
          <p:cNvSpPr/>
          <p:nvPr/>
        </p:nvSpPr>
        <p:spPr>
          <a:xfrm>
            <a:off x="10140696" y="3438144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Budget, save, search, apply and prepare to move.</a:t>
            </a:r>
            <a:endParaRPr lang="en-US" sz="1400" dirty="0"/>
          </a:p>
        </p:txBody>
      </p:sp>
      <p:sp>
        <p:nvSpPr>
          <p:cNvPr id="37" name="Shape 34"/>
          <p:cNvSpPr/>
          <p:nvPr/>
        </p:nvSpPr>
        <p:spPr>
          <a:xfrm>
            <a:off x="10826496" y="4562856"/>
            <a:ext cx="0" cy="274320"/>
          </a:xfrm>
          <a:prstGeom prst="line">
            <a:avLst/>
          </a:prstGeom>
          <a:noFill/>
          <a:ln w="19050">
            <a:solidFill>
              <a:srgbClr val="0F3A3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5"/>
          <p:cNvSpPr/>
          <p:nvPr/>
        </p:nvSpPr>
        <p:spPr>
          <a:xfrm>
            <a:off x="548640" y="4901184"/>
            <a:ext cx="11094720" cy="704088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758952" y="5074920"/>
            <a:ext cx="10674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GOAL: Clients secure permanent housing before leaving the program.</a:t>
            </a:r>
            <a:endParaRPr lang="en-US" sz="2300" dirty="0"/>
          </a:p>
        </p:txBody>
      </p:sp>
      <p:sp>
        <p:nvSpPr>
          <p:cNvPr id="40" name="Text 37"/>
          <p:cNvSpPr/>
          <p:nvPr/>
        </p:nvSpPr>
        <p:spPr>
          <a:xfrm>
            <a:off x="548640" y="5879592"/>
            <a:ext cx="11094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case management continues throughout: review goals, address barriers and track progress in Salesforce.</a:t>
            </a:r>
            <a:endParaRPr lang="en-US" sz="1500" dirty="0"/>
          </a:p>
        </p:txBody>
      </p:sp>
      <p:sp>
        <p:nvSpPr>
          <p:cNvPr id="41" name="Text 38"/>
          <p:cNvSpPr/>
          <p:nvPr/>
        </p:nvSpPr>
        <p:spPr>
          <a:xfrm>
            <a:off x="548640" y="6281928"/>
            <a:ext cx="1109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Genesis program leadership and documented client needs. Each Care Plan reflects the client’s starting point and progress.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MANAGEMENT | GOALS, WEEKLY SUPPORT AND OUTCOMES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Goals Guide Weekly Client Progress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individualized goals across Self-Sufficiency, Employment and Housing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48640" y="1847088"/>
            <a:ext cx="4023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3100" dirty="0"/>
          </a:p>
        </p:txBody>
      </p:sp>
      <p:sp>
        <p:nvSpPr>
          <p:cNvPr id="9" name="Text 6"/>
          <p:cNvSpPr/>
          <p:nvPr/>
        </p:nvSpPr>
        <p:spPr>
          <a:xfrm>
            <a:off x="1005840" y="1920240"/>
            <a:ext cx="1682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548640" y="2395728"/>
            <a:ext cx="2066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clear action or outcome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2798064" y="1847088"/>
            <a:ext cx="4023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3100" dirty="0"/>
          </a:p>
        </p:txBody>
      </p:sp>
      <p:sp>
        <p:nvSpPr>
          <p:cNvPr id="12" name="Text 9"/>
          <p:cNvSpPr/>
          <p:nvPr/>
        </p:nvSpPr>
        <p:spPr>
          <a:xfrm>
            <a:off x="3255264" y="1920240"/>
            <a:ext cx="1682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2798064" y="2395728"/>
            <a:ext cx="2066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way to track progress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5047488" y="1847088"/>
            <a:ext cx="4023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3100" dirty="0"/>
          </a:p>
        </p:txBody>
      </p:sp>
      <p:sp>
        <p:nvSpPr>
          <p:cNvPr id="15" name="Text 12"/>
          <p:cNvSpPr/>
          <p:nvPr/>
        </p:nvSpPr>
        <p:spPr>
          <a:xfrm>
            <a:off x="5504688" y="1920240"/>
            <a:ext cx="1682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Achievable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5047488" y="2395728"/>
            <a:ext cx="2066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Realistic with the right support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7296912" y="1847088"/>
            <a:ext cx="4023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endParaRPr lang="en-US" sz="3100" dirty="0"/>
          </a:p>
        </p:txBody>
      </p:sp>
      <p:sp>
        <p:nvSpPr>
          <p:cNvPr id="18" name="Text 15"/>
          <p:cNvSpPr/>
          <p:nvPr/>
        </p:nvSpPr>
        <p:spPr>
          <a:xfrm>
            <a:off x="7754112" y="1920240"/>
            <a:ext cx="1682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Relevant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7296912" y="2395728"/>
            <a:ext cx="2066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Aligned with the client’s needs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9546336" y="1847088"/>
            <a:ext cx="4023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endParaRPr lang="en-US" sz="3100" dirty="0"/>
          </a:p>
        </p:txBody>
      </p:sp>
      <p:sp>
        <p:nvSpPr>
          <p:cNvPr id="21" name="Text 18"/>
          <p:cNvSpPr/>
          <p:nvPr/>
        </p:nvSpPr>
        <p:spPr>
          <a:xfrm>
            <a:off x="10003536" y="1920240"/>
            <a:ext cx="1682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Time-bound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9546336" y="2395728"/>
            <a:ext cx="2066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target completion date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548640" y="3108960"/>
            <a:ext cx="3520440" cy="1426464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713232" y="3273552"/>
            <a:ext cx="31912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Self-Sufficiency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713232" y="3685032"/>
            <a:ext cx="31912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Mental-health, substance-use, medical, dental and record-expungement referrals.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4334256" y="3108960"/>
            <a:ext cx="3520440" cy="1426464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4498848" y="3273552"/>
            <a:ext cx="31912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</a:t>
            </a:r>
            <a:endParaRPr lang="en-US" sz="2200" dirty="0"/>
          </a:p>
        </p:txBody>
      </p:sp>
      <p:sp>
        <p:nvSpPr>
          <p:cNvPr id="28" name="Text 25"/>
          <p:cNvSpPr/>
          <p:nvPr/>
        </p:nvSpPr>
        <p:spPr>
          <a:xfrm>
            <a:off x="4498848" y="3685032"/>
            <a:ext cx="31912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Job-readiness and employment support; referrals to CORE and other partner agencies.</a:t>
            </a:r>
            <a:endParaRPr lang="en-US" sz="1550" dirty="0"/>
          </a:p>
        </p:txBody>
      </p:sp>
      <p:sp>
        <p:nvSpPr>
          <p:cNvPr id="29" name="Shape 26"/>
          <p:cNvSpPr/>
          <p:nvPr/>
        </p:nvSpPr>
        <p:spPr>
          <a:xfrm>
            <a:off x="8119872" y="3108960"/>
            <a:ext cx="3520440" cy="1426464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8284464" y="3273552"/>
            <a:ext cx="31912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</a:t>
            </a:r>
            <a:endParaRPr lang="en-US" sz="2200" dirty="0"/>
          </a:p>
        </p:txBody>
      </p:sp>
      <p:sp>
        <p:nvSpPr>
          <p:cNvPr id="31" name="Text 28"/>
          <p:cNvSpPr/>
          <p:nvPr/>
        </p:nvSpPr>
        <p:spPr>
          <a:xfrm>
            <a:off x="8284464" y="3685032"/>
            <a:ext cx="319125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support housing readiness and the transition to permanent housing.</a:t>
            </a:r>
            <a:endParaRPr lang="en-US" sz="1550" dirty="0"/>
          </a:p>
        </p:txBody>
      </p:sp>
      <p:sp>
        <p:nvSpPr>
          <p:cNvPr id="32" name="Text 29"/>
          <p:cNvSpPr/>
          <p:nvPr/>
        </p:nvSpPr>
        <p:spPr>
          <a:xfrm>
            <a:off x="548640" y="4709160"/>
            <a:ext cx="1109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established with clients and reviewed every week</a:t>
            </a:r>
            <a:endParaRPr lang="en-US" sz="2300" dirty="0"/>
          </a:p>
        </p:txBody>
      </p:sp>
      <p:sp>
        <p:nvSpPr>
          <p:cNvPr id="33" name="Text 30"/>
          <p:cNvSpPr/>
          <p:nvPr/>
        </p:nvSpPr>
        <p:spPr>
          <a:xfrm>
            <a:off x="548640" y="5175504"/>
            <a:ext cx="1109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establish multiple individualized goals in self-sufficiency, employment and housing. Case managers review progress with clients weekly, update goals as needs change and track Care Plans and outcomes in Salesforce.</a:t>
            </a:r>
            <a:endParaRPr lang="en-US" sz="1800" dirty="0"/>
          </a:p>
        </p:txBody>
      </p:sp>
      <p:sp>
        <p:nvSpPr>
          <p:cNvPr id="34" name="Text 31"/>
          <p:cNvSpPr/>
          <p:nvPr/>
        </p:nvSpPr>
        <p:spPr>
          <a:xfrm>
            <a:off x="548640" y="5925312"/>
            <a:ext cx="110947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structured, weekly approach supports the client progress and outcomes documented in this report.</a:t>
            </a:r>
            <a:endParaRPr lang="en-US" sz="1500" dirty="0"/>
          </a:p>
        </p:txBody>
      </p:sp>
      <p:sp>
        <p:nvSpPr>
          <p:cNvPr id="35" name="Text 32"/>
          <p:cNvSpPr/>
          <p:nvPr/>
        </p:nvSpPr>
        <p:spPr>
          <a:xfrm>
            <a:off x="548640" y="6291072"/>
            <a:ext cx="11094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Genesis Worship Center leadership; client care-planning and weekly case-management practices.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DESIGN | CLIENT-CENTERED REENTRY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for Reentry, Built Around Client Care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custom Salesforce system developed by Bishop George Matthews for Genesis Worship Center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48640" y="1901952"/>
            <a:ext cx="5166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months of development and fine-tuning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548640" y="2660904"/>
            <a:ext cx="516636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Bishop Matthews drew on his employment experience at Hewlett-Packard, Salesforce and Kaiser Permanente, together with his work as a hospice pastor, to develop a structured approach to reentry case management.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548640" y="3794760"/>
            <a:ext cx="5166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Adapting care-planning practices to reentry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8640" y="4389120"/>
            <a:ext cx="5166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experience with Kaiser’s Epic-based approach to care plans, documentation and reporting informed the design. Genesis applies those care-planning principles through custom Salesforce tools for client services, progress tracking and program reporting.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272784" y="1874520"/>
            <a:ext cx="5367528" cy="896112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428232" y="1975104"/>
            <a:ext cx="50566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Built-in Client Care Plans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428232" y="2267712"/>
            <a:ext cx="50566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managers maintain each client’s care plan directly in Salesforce.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6272784" y="2816352"/>
            <a:ext cx="5367528" cy="89611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428232" y="2916936"/>
            <a:ext cx="50566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Built-in SMART goals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6428232" y="3209544"/>
            <a:ext cx="50566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Specific, Measurable, Achievable, Relevant and Time-bound.</a:t>
            </a:r>
            <a:endParaRPr lang="en-US" sz="1450" dirty="0"/>
          </a:p>
        </p:txBody>
      </p:sp>
      <p:sp>
        <p:nvSpPr>
          <p:cNvPr id="18" name="Shape 15"/>
          <p:cNvSpPr/>
          <p:nvPr/>
        </p:nvSpPr>
        <p:spPr>
          <a:xfrm>
            <a:off x="6272784" y="3758184"/>
            <a:ext cx="5367528" cy="896112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428232" y="3858768"/>
            <a:ext cx="50566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weekly notes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6428232" y="4151376"/>
            <a:ext cx="50566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managers document weekly progress, services and follow-up in Salesforce.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6272784" y="4700016"/>
            <a:ext cx="5367528" cy="89611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6428232" y="4800600"/>
            <a:ext cx="50566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outcomes and reporting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428232" y="5093208"/>
            <a:ext cx="50566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client data and outcomes, measure progress and prepare program reports.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548640" y="5925312"/>
            <a:ext cx="110947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goals turn client priorities into clear actions, measurable progress and target completion dates.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548640" y="6291072"/>
            <a:ext cx="11094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Bishop George Matthews, developer. Custom Genesis tools built on Salesforce; care-planning inspiration does not imply Kaiser or Epic affiliation or endorsement.</a:t>
            </a:r>
            <a:endParaRPr lang="en-US" sz="8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MANAGEMENT | CONNECTED STAFF AND SERVICES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System for Coordinated Client Care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Salesforce connects staff communication, client records, meetings and reporting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48640" y="1847088"/>
            <a:ext cx="55961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into Salesforce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400800" y="1847088"/>
            <a:ext cx="5239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ways it can support care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48640" y="2276856"/>
            <a:ext cx="5596128" cy="768096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67512" y="2340864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Salesforce Chatter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67512" y="2633472"/>
            <a:ext cx="5349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managers communicate with staff and coordinate client follow-up.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667512" y="3127248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Centralized file management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667512" y="3419856"/>
            <a:ext cx="5349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documents, weekly notes, Care Plans and SMART goals in one system.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548640" y="3849624"/>
            <a:ext cx="5596128" cy="768096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67512" y="3913632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Client–case manager meetings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667512" y="4206240"/>
            <a:ext cx="5349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meetings, progress, next steps and follow-up needs.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667512" y="4700016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tracking and reporting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667512" y="4992624"/>
            <a:ext cx="5349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services, client outcomes and progress toward goals.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6400800" y="2276856"/>
            <a:ext cx="50840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Continuity of care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400800" y="2542032"/>
            <a:ext cx="5084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client history supports smoother staff handoffs.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6400800" y="2816352"/>
            <a:ext cx="50840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Clearer accountability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6400800" y="3081528"/>
            <a:ext cx="5084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Plans and SMART goals clarify follow-up priorities.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6400800" y="3355848"/>
            <a:ext cx="50840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Earlier identification of needs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6400800" y="3621024"/>
            <a:ext cx="5084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Reviewing progress helps surface unresolved barriers.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6400800" y="3895344"/>
            <a:ext cx="50840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fragmented documentation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400800" y="4160520"/>
            <a:ext cx="5084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records reduce reliance on separate paper files.</a:t>
            </a:r>
            <a:endParaRPr lang="en-US" sz="1250" dirty="0"/>
          </a:p>
        </p:txBody>
      </p:sp>
      <p:sp>
        <p:nvSpPr>
          <p:cNvPr id="28" name="Text 25"/>
          <p:cNvSpPr/>
          <p:nvPr/>
        </p:nvSpPr>
        <p:spPr>
          <a:xfrm>
            <a:off x="6400800" y="4434840"/>
            <a:ext cx="50840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Easier County reporting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6400800" y="4700016"/>
            <a:ext cx="5084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Organized records make supporting details easier to retrieve.</a:t>
            </a:r>
            <a:endParaRPr lang="en-US" sz="1250" dirty="0"/>
          </a:p>
        </p:txBody>
      </p:sp>
      <p:sp>
        <p:nvSpPr>
          <p:cNvPr id="30" name="Text 27"/>
          <p:cNvSpPr/>
          <p:nvPr/>
        </p:nvSpPr>
        <p:spPr>
          <a:xfrm>
            <a:off x="6400800" y="4974336"/>
            <a:ext cx="50840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program improvement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6400800" y="5239512"/>
            <a:ext cx="5084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 patterns help identify where support is needed.</a:t>
            </a:r>
            <a:endParaRPr lang="en-US" sz="1250" dirty="0"/>
          </a:p>
        </p:txBody>
      </p:sp>
      <p:sp>
        <p:nvSpPr>
          <p:cNvPr id="32" name="Text 29"/>
          <p:cNvSpPr/>
          <p:nvPr/>
        </p:nvSpPr>
        <p:spPr>
          <a:xfrm>
            <a:off x="548640" y="5687568"/>
            <a:ext cx="1109472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reports increased productivity, stronger staff communication and a greater ability to serve clients.</a:t>
            </a:r>
            <a:endParaRPr lang="en-US" sz="1900" dirty="0"/>
          </a:p>
        </p:txBody>
      </p:sp>
      <p:sp>
        <p:nvSpPr>
          <p:cNvPr id="33" name="Text 30"/>
          <p:cNvSpPr/>
          <p:nvPr/>
        </p:nvSpPr>
        <p:spPr>
          <a:xfrm>
            <a:off x="548640" y="6281928"/>
            <a:ext cx="1109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Genesis program leadership; qualitative assessment of operational improvements.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EXPERIENCE | CLIENT VOICE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57784"/>
            <a:ext cx="11091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Voices: What Participants Told Us</a:t>
            </a:r>
            <a:endParaRPr lang="en-US" sz="3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9167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2026 client survey (22 respondents)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2606040" cy="1508760"/>
          </a:xfrm>
          <a:prstGeom prst="rect">
            <a:avLst/>
          </a:prstGeom>
          <a:solidFill>
            <a:srgbClr val="F0F5F4"/>
          </a:solidFill>
          <a:ln w="9525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 txBox="1"/>
          <p:nvPr/>
        </p:nvSpPr>
        <p:spPr>
          <a:xfrm>
            <a:off x="731520" y="1901952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60604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respondents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017520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2026 client survey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374136" y="1828800"/>
            <a:ext cx="2606040" cy="1508760"/>
          </a:xfrm>
          <a:prstGeom prst="rect">
            <a:avLst/>
          </a:prstGeom>
          <a:solidFill>
            <a:srgbClr val="F0F5F4"/>
          </a:solidFill>
          <a:ln w="9525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 txBox="1"/>
          <p:nvPr/>
        </p:nvSpPr>
        <p:spPr>
          <a:xfrm>
            <a:off x="3557016" y="1901952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3557016" y="260604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likely to commit crime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3557016" y="3017520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of 22 respondents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199632" y="1828800"/>
            <a:ext cx="2606040" cy="1508760"/>
          </a:xfrm>
          <a:prstGeom prst="rect">
            <a:avLst/>
          </a:prstGeom>
          <a:solidFill>
            <a:srgbClr val="F0F5F4"/>
          </a:solidFill>
          <a:ln w="9525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6382512" y="1901952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95.5%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6382512" y="260604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Helped keep me from jail or prison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6382512" y="3017520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of 22 respondents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025128" y="1828800"/>
            <a:ext cx="2606040" cy="1508760"/>
          </a:xfrm>
          <a:prstGeom prst="rect">
            <a:avLst/>
          </a:prstGeom>
          <a:solidFill>
            <a:srgbClr val="F0F5F4"/>
          </a:solidFill>
          <a:ln w="9525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 txBox="1"/>
          <p:nvPr/>
        </p:nvSpPr>
        <p:spPr>
          <a:xfrm>
            <a:off x="9208008" y="1901952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9208008" y="260604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Hopeful for a better future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9208008" y="3017520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of 22 respondents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48640" y="3566160"/>
            <a:ext cx="5440680" cy="2148840"/>
          </a:xfrm>
          <a:prstGeom prst="rect">
            <a:avLst/>
          </a:prstGeom>
          <a:solidFill>
            <a:srgbClr val="F0F5F4"/>
          </a:solidFill>
          <a:ln w="9525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6199632" y="3566160"/>
            <a:ext cx="5440680" cy="2148840"/>
          </a:xfrm>
          <a:prstGeom prst="rect">
            <a:avLst/>
          </a:prstGeom>
          <a:solidFill>
            <a:srgbClr val="FBF5F0"/>
          </a:solidFill>
          <a:ln w="9525">
            <a:solidFill>
              <a:srgbClr val="D5E0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 txBox="1"/>
          <p:nvPr/>
        </p:nvSpPr>
        <p:spPr>
          <a:xfrm>
            <a:off x="777240" y="3675888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the survey</a:t>
            </a:r>
            <a:endParaRPr lang="en-US" sz="17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4069080"/>
            <a:ext cx="5029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follow by topic: AB 109 outcomes, support and personal growth, housing and program quality, and hope and gratitude.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Percentages show Yes + Sometimes responses out of 22 forms. Housing and program-quality items are average ratings on a five-point scale.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6428232" y="3675888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clients’ own words</a:t>
            </a:r>
            <a:endParaRPr lang="en-US" sz="1700" dirty="0"/>
          </a:p>
        </p:txBody>
      </p:sp>
      <p:sp>
        <p:nvSpPr>
          <p:cNvPr id="28" name="Text 26"/>
          <p:cNvSpPr txBox="1"/>
          <p:nvPr/>
        </p:nvSpPr>
        <p:spPr>
          <a:xfrm>
            <a:off x="6428232" y="4069080"/>
            <a:ext cx="5029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35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Respondents describe the program as helping them make better choices, feel safe, reduce stress, and remain hopeful.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comments describe the program as a source of safety, stability and hope.</a:t>
            </a:r>
            <a:endParaRPr lang="en-US" sz="135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594360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September 2026 client survey. Additional client survey responses are being coded and will be added in future reporting.</a:t>
            </a:r>
            <a:endParaRPr lang="en-US" sz="10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EXPERIENCE | SURVEY FINDINGS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2026 Client Survey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respondents describe the program’s contribution to safety, stability and successful reentry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792224"/>
            <a:ext cx="5358384" cy="29260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40080" y="1842516"/>
            <a:ext cx="517550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| AB 109 OUTCOMES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21792" y="2203704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Helped keep me from jail or prison</a:t>
            </a:r>
            <a:endParaRPr lang="en-US" sz="1230" dirty="0"/>
          </a:p>
        </p:txBody>
      </p:sp>
      <p:sp>
        <p:nvSpPr>
          <p:cNvPr id="11" name="Shape 8"/>
          <p:cNvSpPr/>
          <p:nvPr/>
        </p:nvSpPr>
        <p:spPr>
          <a:xfrm>
            <a:off x="3474720" y="2295144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474720" y="2295144"/>
            <a:ext cx="1562377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138928" y="221742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95.5%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21792" y="2523744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likely to commit crime</a:t>
            </a:r>
            <a:endParaRPr lang="en-US" sz="1230" dirty="0"/>
          </a:p>
        </p:txBody>
      </p:sp>
      <p:sp>
        <p:nvSpPr>
          <p:cNvPr id="15" name="Shape 12"/>
          <p:cNvSpPr/>
          <p:nvPr/>
        </p:nvSpPr>
        <p:spPr>
          <a:xfrm>
            <a:off x="3474720" y="2615184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3474720" y="2615184"/>
            <a:ext cx="1636776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138928" y="253746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21792" y="2843784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need to commit crime to survive</a:t>
            </a:r>
            <a:endParaRPr lang="en-US" sz="1230" dirty="0"/>
          </a:p>
        </p:txBody>
      </p:sp>
      <p:sp>
        <p:nvSpPr>
          <p:cNvPr id="19" name="Shape 16"/>
          <p:cNvSpPr/>
          <p:nvPr/>
        </p:nvSpPr>
        <p:spPr>
          <a:xfrm>
            <a:off x="3474720" y="2935224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3474720" y="2935224"/>
            <a:ext cx="1487978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5138928" y="285750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90.9%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621792" y="3163824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Staying away from drugs and alcohol</a:t>
            </a:r>
            <a:endParaRPr lang="en-US" sz="1230" dirty="0"/>
          </a:p>
        </p:txBody>
      </p:sp>
      <p:sp>
        <p:nvSpPr>
          <p:cNvPr id="23" name="Shape 20"/>
          <p:cNvSpPr/>
          <p:nvPr/>
        </p:nvSpPr>
        <p:spPr>
          <a:xfrm>
            <a:off x="3474720" y="3255264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3474720" y="3255264"/>
            <a:ext cx="1636776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5138928" y="317754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621792" y="3483864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along better with family</a:t>
            </a:r>
            <a:endParaRPr lang="en-US" sz="1230" dirty="0"/>
          </a:p>
        </p:txBody>
      </p:sp>
      <p:sp>
        <p:nvSpPr>
          <p:cNvPr id="27" name="Shape 24"/>
          <p:cNvSpPr/>
          <p:nvPr/>
        </p:nvSpPr>
        <p:spPr>
          <a:xfrm>
            <a:off x="3474720" y="3575304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3474720" y="3575304"/>
            <a:ext cx="1636776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5138928" y="349758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621792" y="3803904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Believe my future will be better</a:t>
            </a:r>
            <a:endParaRPr lang="en-US" sz="1230" dirty="0"/>
          </a:p>
        </p:txBody>
      </p:sp>
      <p:sp>
        <p:nvSpPr>
          <p:cNvPr id="31" name="Shape 28"/>
          <p:cNvSpPr/>
          <p:nvPr/>
        </p:nvSpPr>
        <p:spPr>
          <a:xfrm>
            <a:off x="3474720" y="3895344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29"/>
          <p:cNvSpPr/>
          <p:nvPr/>
        </p:nvSpPr>
        <p:spPr>
          <a:xfrm>
            <a:off x="3474720" y="3895344"/>
            <a:ext cx="1636776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5138928" y="381762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548640" y="4270248"/>
            <a:ext cx="5358384" cy="29260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640080" y="4320540"/>
            <a:ext cx="517550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| SUPPORT AND PERSONAL GROWTH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621792" y="4645152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Helps me make better choices</a:t>
            </a:r>
            <a:endParaRPr lang="en-US" sz="1230" dirty="0"/>
          </a:p>
        </p:txBody>
      </p:sp>
      <p:sp>
        <p:nvSpPr>
          <p:cNvPr id="37" name="Shape 34"/>
          <p:cNvSpPr/>
          <p:nvPr/>
        </p:nvSpPr>
        <p:spPr>
          <a:xfrm>
            <a:off x="3474720" y="4736592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5"/>
          <p:cNvSpPr/>
          <p:nvPr/>
        </p:nvSpPr>
        <p:spPr>
          <a:xfrm>
            <a:off x="3474720" y="4736592"/>
            <a:ext cx="1636776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5138928" y="465886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300" dirty="0"/>
          </a:p>
        </p:txBody>
      </p:sp>
      <p:sp>
        <p:nvSpPr>
          <p:cNvPr id="40" name="Text 37"/>
          <p:cNvSpPr/>
          <p:nvPr/>
        </p:nvSpPr>
        <p:spPr>
          <a:xfrm>
            <a:off x="621792" y="4892040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 and worries are less heavy</a:t>
            </a:r>
            <a:endParaRPr lang="en-US" sz="1230" dirty="0"/>
          </a:p>
        </p:txBody>
      </p:sp>
      <p:sp>
        <p:nvSpPr>
          <p:cNvPr id="41" name="Shape 38"/>
          <p:cNvSpPr/>
          <p:nvPr/>
        </p:nvSpPr>
        <p:spPr>
          <a:xfrm>
            <a:off x="3474720" y="4983480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39"/>
          <p:cNvSpPr/>
          <p:nvPr/>
        </p:nvSpPr>
        <p:spPr>
          <a:xfrm>
            <a:off x="3474720" y="4983480"/>
            <a:ext cx="1636776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5138928" y="4905756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300" dirty="0"/>
          </a:p>
        </p:txBody>
      </p:sp>
      <p:sp>
        <p:nvSpPr>
          <p:cNvPr id="44" name="Text 41"/>
          <p:cNvSpPr/>
          <p:nvPr/>
        </p:nvSpPr>
        <p:spPr>
          <a:xfrm>
            <a:off x="621792" y="5138928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managers guide me positively</a:t>
            </a:r>
            <a:endParaRPr lang="en-US" sz="1230" dirty="0"/>
          </a:p>
        </p:txBody>
      </p:sp>
      <p:sp>
        <p:nvSpPr>
          <p:cNvPr id="45" name="Shape 42"/>
          <p:cNvSpPr/>
          <p:nvPr/>
        </p:nvSpPr>
        <p:spPr>
          <a:xfrm>
            <a:off x="3474720" y="5230368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3"/>
          <p:cNvSpPr/>
          <p:nvPr/>
        </p:nvSpPr>
        <p:spPr>
          <a:xfrm>
            <a:off x="3474720" y="5230368"/>
            <a:ext cx="1636776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4"/>
          <p:cNvSpPr/>
          <p:nvPr/>
        </p:nvSpPr>
        <p:spPr>
          <a:xfrm>
            <a:off x="5138928" y="5152644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300" dirty="0"/>
          </a:p>
        </p:txBody>
      </p:sp>
      <p:sp>
        <p:nvSpPr>
          <p:cNvPr id="48" name="Text 45"/>
          <p:cNvSpPr/>
          <p:nvPr/>
        </p:nvSpPr>
        <p:spPr>
          <a:xfrm>
            <a:off x="621792" y="5385816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talk openly with staff</a:t>
            </a:r>
            <a:endParaRPr lang="en-US" sz="1230" dirty="0"/>
          </a:p>
        </p:txBody>
      </p:sp>
      <p:sp>
        <p:nvSpPr>
          <p:cNvPr id="49" name="Shape 46"/>
          <p:cNvSpPr/>
          <p:nvPr/>
        </p:nvSpPr>
        <p:spPr>
          <a:xfrm>
            <a:off x="3474720" y="5477256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7"/>
          <p:cNvSpPr/>
          <p:nvPr/>
        </p:nvSpPr>
        <p:spPr>
          <a:xfrm>
            <a:off x="3474720" y="5477256"/>
            <a:ext cx="1636776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8"/>
          <p:cNvSpPr/>
          <p:nvPr/>
        </p:nvSpPr>
        <p:spPr>
          <a:xfrm>
            <a:off x="5138928" y="5399532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300" dirty="0"/>
          </a:p>
        </p:txBody>
      </p:sp>
      <p:sp>
        <p:nvSpPr>
          <p:cNvPr id="52" name="Text 49"/>
          <p:cNvSpPr/>
          <p:nvPr/>
        </p:nvSpPr>
        <p:spPr>
          <a:xfrm>
            <a:off x="621792" y="5632704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here care about me</a:t>
            </a:r>
            <a:endParaRPr lang="en-US" sz="1230" dirty="0"/>
          </a:p>
        </p:txBody>
      </p:sp>
      <p:sp>
        <p:nvSpPr>
          <p:cNvPr id="53" name="Shape 50"/>
          <p:cNvSpPr/>
          <p:nvPr/>
        </p:nvSpPr>
        <p:spPr>
          <a:xfrm>
            <a:off x="3474720" y="5724144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51"/>
          <p:cNvSpPr/>
          <p:nvPr/>
        </p:nvSpPr>
        <p:spPr>
          <a:xfrm>
            <a:off x="3474720" y="5724144"/>
            <a:ext cx="1636776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2"/>
          <p:cNvSpPr/>
          <p:nvPr/>
        </p:nvSpPr>
        <p:spPr>
          <a:xfrm>
            <a:off x="5138928" y="564642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300" dirty="0"/>
          </a:p>
        </p:txBody>
      </p:sp>
      <p:sp>
        <p:nvSpPr>
          <p:cNvPr id="56" name="Shape 53"/>
          <p:cNvSpPr/>
          <p:nvPr/>
        </p:nvSpPr>
        <p:spPr>
          <a:xfrm>
            <a:off x="6281928" y="1792224"/>
            <a:ext cx="5358384" cy="29260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4"/>
          <p:cNvSpPr/>
          <p:nvPr/>
        </p:nvSpPr>
        <p:spPr>
          <a:xfrm>
            <a:off x="6373368" y="1842516"/>
            <a:ext cx="517550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| HOUSING AND PROGRAM QUALITY</a:t>
            </a:r>
            <a:endParaRPr lang="en-US" sz="1300" dirty="0"/>
          </a:p>
        </p:txBody>
      </p:sp>
      <p:sp>
        <p:nvSpPr>
          <p:cNvPr id="58" name="Text 55"/>
          <p:cNvSpPr/>
          <p:nvPr/>
        </p:nvSpPr>
        <p:spPr>
          <a:xfrm>
            <a:off x="6355080" y="2221992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housing needs are being met</a:t>
            </a:r>
            <a:endParaRPr lang="en-US" sz="1230" dirty="0"/>
          </a:p>
        </p:txBody>
      </p:sp>
      <p:sp>
        <p:nvSpPr>
          <p:cNvPr id="59" name="Shape 56"/>
          <p:cNvSpPr/>
          <p:nvPr/>
        </p:nvSpPr>
        <p:spPr>
          <a:xfrm>
            <a:off x="9208008" y="2313432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7"/>
          <p:cNvSpPr/>
          <p:nvPr/>
        </p:nvSpPr>
        <p:spPr>
          <a:xfrm>
            <a:off x="9208008" y="2313432"/>
            <a:ext cx="1527658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58"/>
          <p:cNvSpPr/>
          <p:nvPr/>
        </p:nvSpPr>
        <p:spPr>
          <a:xfrm>
            <a:off x="10872216" y="223570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4.7/5</a:t>
            </a:r>
            <a:endParaRPr lang="en-US" sz="1300" dirty="0"/>
          </a:p>
        </p:txBody>
      </p:sp>
      <p:sp>
        <p:nvSpPr>
          <p:cNvPr id="62" name="Text 59"/>
          <p:cNvSpPr/>
          <p:nvPr/>
        </p:nvSpPr>
        <p:spPr>
          <a:xfrm>
            <a:off x="6355080" y="2642616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 is clean and well kept</a:t>
            </a:r>
            <a:endParaRPr lang="en-US" sz="1230" dirty="0"/>
          </a:p>
        </p:txBody>
      </p:sp>
      <p:sp>
        <p:nvSpPr>
          <p:cNvPr id="63" name="Shape 60"/>
          <p:cNvSpPr/>
          <p:nvPr/>
        </p:nvSpPr>
        <p:spPr>
          <a:xfrm>
            <a:off x="9208008" y="2734056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1"/>
          <p:cNvSpPr/>
          <p:nvPr/>
        </p:nvSpPr>
        <p:spPr>
          <a:xfrm>
            <a:off x="9208008" y="2734056"/>
            <a:ext cx="1577257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2"/>
          <p:cNvSpPr/>
          <p:nvPr/>
        </p:nvSpPr>
        <p:spPr>
          <a:xfrm>
            <a:off x="10872216" y="2656332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4.8/5</a:t>
            </a:r>
            <a:endParaRPr lang="en-US" sz="1300" dirty="0"/>
          </a:p>
        </p:txBody>
      </p:sp>
      <p:sp>
        <p:nvSpPr>
          <p:cNvPr id="66" name="Text 63"/>
          <p:cNvSpPr/>
          <p:nvPr/>
        </p:nvSpPr>
        <p:spPr>
          <a:xfrm>
            <a:off x="6355080" y="3063240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is good and helpful</a:t>
            </a:r>
            <a:endParaRPr lang="en-US" sz="1230" dirty="0"/>
          </a:p>
        </p:txBody>
      </p:sp>
      <p:sp>
        <p:nvSpPr>
          <p:cNvPr id="67" name="Shape 64"/>
          <p:cNvSpPr/>
          <p:nvPr/>
        </p:nvSpPr>
        <p:spPr>
          <a:xfrm>
            <a:off x="9208008" y="3154680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Shape 65"/>
          <p:cNvSpPr/>
          <p:nvPr/>
        </p:nvSpPr>
        <p:spPr>
          <a:xfrm>
            <a:off x="9208008" y="3154680"/>
            <a:ext cx="1636776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66"/>
          <p:cNvSpPr/>
          <p:nvPr/>
        </p:nvSpPr>
        <p:spPr>
          <a:xfrm>
            <a:off x="10872216" y="3076956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5.0/5</a:t>
            </a:r>
            <a:endParaRPr lang="en-US" sz="1300" dirty="0"/>
          </a:p>
        </p:txBody>
      </p:sp>
      <p:sp>
        <p:nvSpPr>
          <p:cNvPr id="70" name="Text 67"/>
          <p:cNvSpPr/>
          <p:nvPr/>
        </p:nvSpPr>
        <p:spPr>
          <a:xfrm>
            <a:off x="6355080" y="3483864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feel safe in the program</a:t>
            </a:r>
            <a:endParaRPr lang="en-US" sz="1230" dirty="0"/>
          </a:p>
        </p:txBody>
      </p:sp>
      <p:sp>
        <p:nvSpPr>
          <p:cNvPr id="71" name="Shape 68"/>
          <p:cNvSpPr/>
          <p:nvPr/>
        </p:nvSpPr>
        <p:spPr>
          <a:xfrm>
            <a:off x="9208008" y="3575304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Shape 69"/>
          <p:cNvSpPr/>
          <p:nvPr/>
        </p:nvSpPr>
        <p:spPr>
          <a:xfrm>
            <a:off x="9208008" y="3575304"/>
            <a:ext cx="1592137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70"/>
          <p:cNvSpPr/>
          <p:nvPr/>
        </p:nvSpPr>
        <p:spPr>
          <a:xfrm>
            <a:off x="10872216" y="349758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4.9/5</a:t>
            </a:r>
            <a:endParaRPr lang="en-US" sz="1300" dirty="0"/>
          </a:p>
        </p:txBody>
      </p:sp>
      <p:sp>
        <p:nvSpPr>
          <p:cNvPr id="74" name="Shape 71"/>
          <p:cNvSpPr/>
          <p:nvPr/>
        </p:nvSpPr>
        <p:spPr>
          <a:xfrm>
            <a:off x="6281928" y="4050792"/>
            <a:ext cx="5358384" cy="292608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72"/>
          <p:cNvSpPr/>
          <p:nvPr/>
        </p:nvSpPr>
        <p:spPr>
          <a:xfrm>
            <a:off x="6373368" y="4101084"/>
            <a:ext cx="517550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| HOPE AND GRATITUDE</a:t>
            </a:r>
            <a:endParaRPr lang="en-US" sz="1300" dirty="0"/>
          </a:p>
        </p:txBody>
      </p:sp>
      <p:sp>
        <p:nvSpPr>
          <p:cNvPr id="76" name="Text 73"/>
          <p:cNvSpPr/>
          <p:nvPr/>
        </p:nvSpPr>
        <p:spPr>
          <a:xfrm>
            <a:off x="6355080" y="4489704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Hopeful for a better future</a:t>
            </a:r>
            <a:endParaRPr lang="en-US" sz="1230" dirty="0"/>
          </a:p>
        </p:txBody>
      </p:sp>
      <p:sp>
        <p:nvSpPr>
          <p:cNvPr id="77" name="Shape 74"/>
          <p:cNvSpPr/>
          <p:nvPr/>
        </p:nvSpPr>
        <p:spPr>
          <a:xfrm>
            <a:off x="9208008" y="4581144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Shape 75"/>
          <p:cNvSpPr/>
          <p:nvPr/>
        </p:nvSpPr>
        <p:spPr>
          <a:xfrm>
            <a:off x="9208008" y="4581144"/>
            <a:ext cx="1636776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76"/>
          <p:cNvSpPr/>
          <p:nvPr/>
        </p:nvSpPr>
        <p:spPr>
          <a:xfrm>
            <a:off x="10872216" y="450342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300" dirty="0"/>
          </a:p>
        </p:txBody>
      </p:sp>
      <p:sp>
        <p:nvSpPr>
          <p:cNvPr id="80" name="Text 77"/>
          <p:cNvSpPr/>
          <p:nvPr/>
        </p:nvSpPr>
        <p:spPr>
          <a:xfrm>
            <a:off x="6355080" y="4855464"/>
            <a:ext cx="2779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Grateful for Alameda County</a:t>
            </a:r>
            <a:endParaRPr lang="en-US" sz="1230" dirty="0"/>
          </a:p>
        </p:txBody>
      </p:sp>
      <p:sp>
        <p:nvSpPr>
          <p:cNvPr id="81" name="Shape 78"/>
          <p:cNvSpPr/>
          <p:nvPr/>
        </p:nvSpPr>
        <p:spPr>
          <a:xfrm>
            <a:off x="9208008" y="4946904"/>
            <a:ext cx="1636776" cy="118872"/>
          </a:xfrm>
          <a:prstGeom prst="rect">
            <a:avLst/>
          </a:prstGeom>
          <a:solidFill>
            <a:srgbClr val="D9E3E1"/>
          </a:solidFill>
          <a:ln w="1270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Shape 79"/>
          <p:cNvSpPr/>
          <p:nvPr/>
        </p:nvSpPr>
        <p:spPr>
          <a:xfrm>
            <a:off x="9208008" y="4946904"/>
            <a:ext cx="1636776" cy="118872"/>
          </a:xfrm>
          <a:prstGeom prst="rect">
            <a:avLst/>
          </a:prstGeom>
          <a:solidFill>
            <a:srgbClr val="0F3A3A"/>
          </a:solidFill>
          <a:ln w="12700">
            <a:solidFill>
              <a:srgbClr val="0F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80"/>
          <p:cNvSpPr/>
          <p:nvPr/>
        </p:nvSpPr>
        <p:spPr>
          <a:xfrm>
            <a:off x="10872216" y="486918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300" dirty="0"/>
          </a:p>
        </p:txBody>
      </p:sp>
      <p:sp>
        <p:nvSpPr>
          <p:cNvPr id="84" name="Shape 81"/>
          <p:cNvSpPr/>
          <p:nvPr/>
        </p:nvSpPr>
        <p:spPr>
          <a:xfrm>
            <a:off x="6281928" y="5330952"/>
            <a:ext cx="5358384" cy="502920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82"/>
          <p:cNvSpPr/>
          <p:nvPr/>
        </p:nvSpPr>
        <p:spPr>
          <a:xfrm>
            <a:off x="6400800" y="548640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results shown for all 22 respondents.</a:t>
            </a:r>
            <a:endParaRPr lang="en-US" sz="1500" dirty="0"/>
          </a:p>
        </p:txBody>
      </p:sp>
      <p:sp>
        <p:nvSpPr>
          <p:cNvPr id="86" name="Text 83"/>
          <p:cNvSpPr/>
          <p:nvPr/>
        </p:nvSpPr>
        <p:spPr>
          <a:xfrm>
            <a:off x="548640" y="5961888"/>
            <a:ext cx="1109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Percentages show Yes + Sometimes responses out of 22 survey forms. Housing and program-quality scores are average ratings on a five-point scale.</a:t>
            </a:r>
            <a:endParaRPr lang="en-US" sz="1050" dirty="0"/>
          </a:p>
        </p:txBody>
      </p:sp>
      <p:sp>
        <p:nvSpPr>
          <p:cNvPr id="87" name="Text 84"/>
          <p:cNvSpPr/>
          <p:nvPr/>
        </p:nvSpPr>
        <p:spPr>
          <a:xfrm>
            <a:off x="548640" y="6291072"/>
            <a:ext cx="110947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September 2026 client survey. Response-count definitions appear in the Reporting Notes.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OVERVIEW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Notes | How We Measure Results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Salesforce client records, case notes, enrollment histories and surveys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792224"/>
            <a:ext cx="11094720" cy="75895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76656" y="1892808"/>
            <a:ext cx="2834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 and coverage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3776472" y="1911096"/>
            <a:ext cx="76352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 1–September 30, 2026 reporting period. Includes available September weeks 1–3; remaining September records will be added at month-end.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676656" y="2724912"/>
            <a:ext cx="2834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outcomes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3776472" y="2743200"/>
            <a:ext cx="76352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Counts are unique clients within each category and may overlap. Self-sufficiency means one achieved milestone; employment means paid work during YTD; permanently housed means exited to permanent housing.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548640" y="3456432"/>
            <a:ext cx="11094720" cy="75895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76656" y="3557016"/>
            <a:ext cx="2834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counts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3776472" y="3575304"/>
            <a:ext cx="76352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354 distinct documented one-on-one sessions and 824 weekly note entries. Repeated mentions of the same meeting count once; survey forms alone are not sessions.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676656" y="4389120"/>
            <a:ext cx="2834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Public-safety measures</a:t>
            </a:r>
            <a:endParaRPr lang="en-US" sz="2100" dirty="0"/>
          </a:p>
        </p:txBody>
      </p:sp>
      <p:sp>
        <p:nvSpPr>
          <p:cNvPr id="17" name="Text 14"/>
          <p:cNvSpPr/>
          <p:nvPr/>
        </p:nvSpPr>
        <p:spPr>
          <a:xfrm>
            <a:off x="3776472" y="4407408"/>
            <a:ext cx="76352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clients with qualifying rearrests ÷ 44 clients served × 100 = 4.55%. Pre-admission arrests and scheduled sentences are excluded. Historical and outside figures retain their own definitions and periods.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548640" y="5120640"/>
            <a:ext cx="11094720" cy="758952"/>
          </a:xfrm>
          <a:prstGeom prst="rect">
            <a:avLst/>
          </a:prstGeom>
          <a:solidFill>
            <a:srgbClr val="F7F8F7"/>
          </a:solidFill>
          <a:ln w="12700">
            <a:solidFill>
              <a:srgbClr val="F7F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76656" y="5221224"/>
            <a:ext cx="2834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measures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3776472" y="5239512"/>
            <a:ext cx="76352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= Yes + Sometimes / 22 forms. Blank or unclear answers are excluded from positive counts. Rating means use valid responses: 21 for housing needs; 22 for other items.</a:t>
            </a:r>
            <a:endParaRPr lang="en-US" sz="15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 | SERVICE QUALITY AND HOUSING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Areas of Focus | Next Quarter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 2026 | Building on YTD progress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48640" y="1810512"/>
            <a:ext cx="52120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1325880" y="1837944"/>
            <a:ext cx="38862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Case Manager Roles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486400" y="1847088"/>
            <a:ext cx="61539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Clarify responsibilities, expectations and accountability for consistent client support.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548640" y="2450592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48640" y="2532888"/>
            <a:ext cx="52120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1325880" y="2560320"/>
            <a:ext cx="38862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Training &amp; Supervision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5486400" y="2569464"/>
            <a:ext cx="61539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hands-on training and supervision to strengthen service quality and follow-through.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548640" y="3172968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548640" y="3255264"/>
            <a:ext cx="52120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200" dirty="0"/>
          </a:p>
        </p:txBody>
      </p:sp>
      <p:sp>
        <p:nvSpPr>
          <p:cNvPr id="17" name="Text 14"/>
          <p:cNvSpPr/>
          <p:nvPr/>
        </p:nvSpPr>
        <p:spPr>
          <a:xfrm>
            <a:off x="1325880" y="3282696"/>
            <a:ext cx="38862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Deeper Client Needs Assessment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5486400" y="3291840"/>
            <a:ext cx="61539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needs at intake and throughout the program to connect clients with the right support.</a:t>
            </a:r>
            <a:endParaRPr lang="en-US" sz="1650" dirty="0"/>
          </a:p>
        </p:txBody>
      </p:sp>
      <p:sp>
        <p:nvSpPr>
          <p:cNvPr id="19" name="Shape 16"/>
          <p:cNvSpPr/>
          <p:nvPr/>
        </p:nvSpPr>
        <p:spPr>
          <a:xfrm>
            <a:off x="548640" y="3895344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548640" y="3977640"/>
            <a:ext cx="52120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200" dirty="0"/>
          </a:p>
        </p:txBody>
      </p:sp>
      <p:sp>
        <p:nvSpPr>
          <p:cNvPr id="21" name="Text 18"/>
          <p:cNvSpPr/>
          <p:nvPr/>
        </p:nvSpPr>
        <p:spPr>
          <a:xfrm>
            <a:off x="1325880" y="4005072"/>
            <a:ext cx="38862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County Partnerships</a:t>
            </a:r>
            <a:endParaRPr lang="en-US" sz="1900" dirty="0"/>
          </a:p>
        </p:txBody>
      </p:sp>
      <p:sp>
        <p:nvSpPr>
          <p:cNvPr id="22" name="Text 19"/>
          <p:cNvSpPr/>
          <p:nvPr/>
        </p:nvSpPr>
        <p:spPr>
          <a:xfrm>
            <a:off x="5486400" y="4014216"/>
            <a:ext cx="61539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connections with housing, employment, legal and record-expungement resources.</a:t>
            </a:r>
            <a:endParaRPr lang="en-US" sz="1650" dirty="0"/>
          </a:p>
        </p:txBody>
      </p:sp>
      <p:sp>
        <p:nvSpPr>
          <p:cNvPr id="23" name="Shape 20"/>
          <p:cNvSpPr/>
          <p:nvPr/>
        </p:nvSpPr>
        <p:spPr>
          <a:xfrm>
            <a:off x="548640" y="4617720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548640" y="4700016"/>
            <a:ext cx="52120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200" dirty="0"/>
          </a:p>
        </p:txBody>
      </p:sp>
      <p:sp>
        <p:nvSpPr>
          <p:cNvPr id="25" name="Text 22"/>
          <p:cNvSpPr/>
          <p:nvPr/>
        </p:nvSpPr>
        <p:spPr>
          <a:xfrm>
            <a:off x="1325880" y="4727448"/>
            <a:ext cx="38862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 and Grow Our Capacity</a:t>
            </a:r>
            <a:endParaRPr lang="en-US" sz="1900" dirty="0"/>
          </a:p>
        </p:txBody>
      </p:sp>
      <p:sp>
        <p:nvSpPr>
          <p:cNvPr id="26" name="Text 23"/>
          <p:cNvSpPr/>
          <p:nvPr/>
        </p:nvSpPr>
        <p:spPr>
          <a:xfrm>
            <a:off x="5486400" y="4736592"/>
            <a:ext cx="61539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partnerships and support needed to keep serving more people returning home.</a:t>
            </a:r>
            <a:endParaRPr lang="en-US" sz="1650" dirty="0"/>
          </a:p>
        </p:txBody>
      </p:sp>
      <p:sp>
        <p:nvSpPr>
          <p:cNvPr id="27" name="Shape 24"/>
          <p:cNvSpPr/>
          <p:nvPr/>
        </p:nvSpPr>
        <p:spPr>
          <a:xfrm>
            <a:off x="548640" y="5340096"/>
            <a:ext cx="11094720" cy="0"/>
          </a:xfrm>
          <a:prstGeom prst="line">
            <a:avLst/>
          </a:prstGeom>
          <a:noFill/>
          <a:ln w="7620">
            <a:solidFill>
              <a:srgbClr val="D9E3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548640" y="5422392"/>
            <a:ext cx="52120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B541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200" dirty="0"/>
          </a:p>
        </p:txBody>
      </p:sp>
      <p:sp>
        <p:nvSpPr>
          <p:cNvPr id="29" name="Text 26"/>
          <p:cNvSpPr/>
          <p:nvPr/>
        </p:nvSpPr>
        <p:spPr>
          <a:xfrm>
            <a:off x="1325880" y="5449824"/>
            <a:ext cx="38862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Lasting Program Support</a:t>
            </a:r>
            <a:endParaRPr lang="en-US" sz="1900" dirty="0"/>
          </a:p>
        </p:txBody>
      </p:sp>
      <p:sp>
        <p:nvSpPr>
          <p:cNvPr id="30" name="Text 27"/>
          <p:cNvSpPr/>
          <p:nvPr/>
        </p:nvSpPr>
        <p:spPr>
          <a:xfrm>
            <a:off x="5486400" y="5458968"/>
            <a:ext cx="61539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304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lasting support so Fresh Start Academy and New Beginnings can continue serving the community.</a:t>
            </a:r>
            <a:endParaRPr lang="en-US" sz="16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0F3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YEAR-TO-DATE RESULTS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These Results Mean for Our Community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C8DB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8DB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48640" y="1901952"/>
            <a:ext cx="5943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housing.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support.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 results.</a:t>
            </a:r>
            <a:endParaRPr lang="en-US" sz="3500" dirty="0"/>
          </a:p>
        </p:txBody>
      </p:sp>
      <p:sp>
        <p:nvSpPr>
          <p:cNvPr id="9" name="Shape 6"/>
          <p:cNvSpPr/>
          <p:nvPr/>
        </p:nvSpPr>
        <p:spPr>
          <a:xfrm>
            <a:off x="6931152" y="1847088"/>
            <a:ext cx="4709160" cy="3749040"/>
          </a:xfrm>
          <a:prstGeom prst="rect">
            <a:avLst/>
          </a:prstGeom>
          <a:solidFill>
            <a:srgbClr val="F0F5F4"/>
          </a:solidFill>
          <a:ln w="12700">
            <a:solidFill>
              <a:srgbClr val="F0F5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114032" y="2103120"/>
            <a:ext cx="174650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95.45%</a:t>
            </a:r>
            <a:endParaRPr lang="en-US" sz="2900" dirty="0"/>
          </a:p>
        </p:txBody>
      </p:sp>
      <p:sp>
        <p:nvSpPr>
          <p:cNvPr id="11" name="Text 8"/>
          <p:cNvSpPr/>
          <p:nvPr/>
        </p:nvSpPr>
        <p:spPr>
          <a:xfrm>
            <a:off x="8851392" y="2157984"/>
            <a:ext cx="25877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recorded qualifying</a:t>
            </a:r>
            <a:endParaRPr lang="en-US" sz="1550" dirty="0"/>
          </a:p>
          <a:p>
            <a:pPr marL="0" indent="0">
              <a:buNone/>
            </a:pPr>
            <a:r>
              <a:rPr lang="en-US" sz="15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post-admission rearrest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7114032" y="2980944"/>
            <a:ext cx="174650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3600" dirty="0"/>
          </a:p>
        </p:txBody>
      </p:sp>
      <p:sp>
        <p:nvSpPr>
          <p:cNvPr id="13" name="Text 10"/>
          <p:cNvSpPr/>
          <p:nvPr/>
        </p:nvSpPr>
        <p:spPr>
          <a:xfrm>
            <a:off x="8851392" y="3035808"/>
            <a:ext cx="25877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with paid work:</a:t>
            </a:r>
            <a:endParaRPr lang="en-US" sz="1550" dirty="0"/>
          </a:p>
          <a:p>
            <a:pPr marL="0" indent="0">
              <a:buNone/>
            </a:pPr>
            <a:r>
              <a:rPr lang="en-US" sz="15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earned income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7114032" y="3858768"/>
            <a:ext cx="174650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3600" dirty="0"/>
          </a:p>
        </p:txBody>
      </p:sp>
      <p:sp>
        <p:nvSpPr>
          <p:cNvPr id="15" name="Text 12"/>
          <p:cNvSpPr/>
          <p:nvPr/>
        </p:nvSpPr>
        <p:spPr>
          <a:xfrm>
            <a:off x="8851392" y="3913632"/>
            <a:ext cx="25877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Permanently housed</a:t>
            </a:r>
            <a:endParaRPr lang="en-US" sz="1550" dirty="0"/>
          </a:p>
          <a:p>
            <a:pPr marL="0" indent="0">
              <a:buNone/>
            </a:pPr>
            <a:r>
              <a:rPr lang="en-US" sz="15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program exit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7114032" y="4736592"/>
            <a:ext cx="1746504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3600" dirty="0"/>
          </a:p>
        </p:txBody>
      </p:sp>
      <p:sp>
        <p:nvSpPr>
          <p:cNvPr id="17" name="Text 14"/>
          <p:cNvSpPr/>
          <p:nvPr/>
        </p:nvSpPr>
        <p:spPr>
          <a:xfrm>
            <a:off x="8851392" y="4791456"/>
            <a:ext cx="25877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Self-sufficiency milestones:</a:t>
            </a:r>
            <a:endParaRPr lang="en-US" sz="1550" dirty="0"/>
          </a:p>
          <a:p>
            <a:pPr marL="0" indent="0">
              <a:buNone/>
            </a:pPr>
            <a:r>
              <a:rPr lang="en-US" sz="155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independence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548640" y="3657600"/>
            <a:ext cx="587044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Continued support helps clients build independence and contributes to community safety.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548640" y="4450567"/>
            <a:ext cx="6035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Investing in housing and wraparound support costs substantially less than incarceration and saves public money.</a:t>
            </a:r>
            <a:endParaRPr lang="en-US" sz="1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0F3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WORSHIP CENTER | CONTACTS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57784"/>
            <a:ext cx="1109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1094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C8DB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Worship Center | Fresh Start Academy &amp; New Beginnings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6473952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8DB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Start Academy &amp; New Beginnings  |  YTD 2026  |  Website version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109960" y="6428232"/>
            <a:ext cx="521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48640" y="1865376"/>
            <a:ext cx="1109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for supporting successful reentry and a safer community.</a:t>
            </a:r>
            <a:endParaRPr 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548640" y="3099816"/>
            <a:ext cx="3520440" cy="23134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49808" y="3328416"/>
            <a:ext cx="31181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Bishop George Matthews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749808" y="4023360"/>
            <a:ext cx="3118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Director</a:t>
            </a:r>
            <a:endParaRPr lang="en-US" sz="1600" dirty="0"/>
          </a:p>
        </p:txBody>
      </p:sp>
      <p:sp>
        <p:nvSpPr>
          <p:cNvPr id="12" name="Text 9">
            <a:hlinkClick r:id="rId3"/>
          </p:cNvPr>
          <p:cNvSpPr/>
          <p:nvPr/>
        </p:nvSpPr>
        <p:spPr>
          <a:xfrm>
            <a:off x="749808" y="4572000"/>
            <a:ext cx="31181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49808" y="4965192"/>
            <a:ext cx="3118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4334256" y="3099816"/>
            <a:ext cx="3520440" cy="23134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535424" y="3328416"/>
            <a:ext cx="31181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Joshua Matthews</a:t>
            </a:r>
            <a:endParaRPr lang="en-US" sz="2300" dirty="0"/>
          </a:p>
        </p:txBody>
      </p:sp>
      <p:sp>
        <p:nvSpPr>
          <p:cNvPr id="16" name="Text 13"/>
          <p:cNvSpPr/>
          <p:nvPr/>
        </p:nvSpPr>
        <p:spPr>
          <a:xfrm>
            <a:off x="4535424" y="4023360"/>
            <a:ext cx="3118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Coordinator</a:t>
            </a:r>
            <a:endParaRPr lang="en-US" sz="1600" dirty="0"/>
          </a:p>
        </p:txBody>
      </p:sp>
      <p:sp>
        <p:nvSpPr>
          <p:cNvPr id="17" name="Text 14">
            <a:hlinkClick r:id="rId4"/>
          </p:cNvPr>
          <p:cNvSpPr/>
          <p:nvPr/>
        </p:nvSpPr>
        <p:spPr>
          <a:xfrm>
            <a:off x="4535424" y="4572000"/>
            <a:ext cx="31181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u="sng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j.matthews@gwccd.com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535424" y="4965192"/>
            <a:ext cx="3118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510-435-8684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8119872" y="3099816"/>
            <a:ext cx="3520440" cy="23134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8321040" y="3328416"/>
            <a:ext cx="31181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Caleb Matthews</a:t>
            </a:r>
            <a:endParaRPr lang="en-US" sz="2300" dirty="0"/>
          </a:p>
        </p:txBody>
      </p:sp>
      <p:sp>
        <p:nvSpPr>
          <p:cNvPr id="21" name="Text 18"/>
          <p:cNvSpPr/>
          <p:nvPr/>
        </p:nvSpPr>
        <p:spPr>
          <a:xfrm>
            <a:off x="8321040" y="4023360"/>
            <a:ext cx="3118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9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Case Manager</a:t>
            </a:r>
            <a:endParaRPr lang="en-US" sz="1600" dirty="0"/>
          </a:p>
        </p:txBody>
      </p:sp>
      <p:sp>
        <p:nvSpPr>
          <p:cNvPr id="22" name="Text 19">
            <a:hlinkClick r:id="rId5"/>
          </p:cNvPr>
          <p:cNvSpPr/>
          <p:nvPr/>
        </p:nvSpPr>
        <p:spPr>
          <a:xfrm>
            <a:off x="8321040" y="4572000"/>
            <a:ext cx="31181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u="sng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cmatthews@gwccd.com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8321040" y="4965192"/>
            <a:ext cx="3118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F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510-570-6146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5097</Words>
  <Application>Microsoft Office PowerPoint</Application>
  <PresentationFormat>Widescreen</PresentationFormat>
  <Paragraphs>814</Paragraphs>
  <Slides>38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Genesis Worship Center Community Development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Fresh Start Academy &amp; New Beginnings: YTD Program Report</dc:title>
  <dc:subject>January 1 through September 30, 2026. Interim September update.</dc:subject>
  <dc:creator>Perplexity Computer</dc:creator>
  <cp:lastModifiedBy>George Matthews</cp:lastModifiedBy>
  <cp:revision>1</cp:revision>
  <cp:lastPrinted>2026-09-18T14:08:43Z</cp:lastPrinted>
  <dcterms:created xsi:type="dcterms:W3CDTF">2026-09-18T13:49:56Z</dcterms:created>
  <dcterms:modified xsi:type="dcterms:W3CDTF">2026-10-07T14:43:30Z</dcterms:modified>
</cp:coreProperties>
</file>